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540" r:id="rId3"/>
    <p:sldId id="542" r:id="rId4"/>
    <p:sldId id="351" r:id="rId5"/>
    <p:sldId id="484" r:id="rId6"/>
    <p:sldId id="342" r:id="rId7"/>
    <p:sldId id="615" r:id="rId8"/>
    <p:sldId id="382" r:id="rId9"/>
    <p:sldId id="545" r:id="rId10"/>
    <p:sldId id="575" r:id="rId11"/>
    <p:sldId id="577" r:id="rId12"/>
    <p:sldId id="553" r:id="rId13"/>
    <p:sldId id="557" r:id="rId14"/>
    <p:sldId id="611" r:id="rId15"/>
    <p:sldId id="562" r:id="rId16"/>
    <p:sldId id="559" r:id="rId17"/>
    <p:sldId id="560" r:id="rId18"/>
    <p:sldId id="554" r:id="rId19"/>
    <p:sldId id="555" r:id="rId20"/>
    <p:sldId id="556" r:id="rId21"/>
    <p:sldId id="617" r:id="rId22"/>
    <p:sldId id="287" r:id="rId23"/>
    <p:sldId id="620" r:id="rId24"/>
    <p:sldId id="621" r:id="rId25"/>
    <p:sldId id="622" r:id="rId26"/>
    <p:sldId id="600" r:id="rId27"/>
    <p:sldId id="606" r:id="rId28"/>
    <p:sldId id="6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FFFFEB"/>
    <a:srgbClr val="1D3C7A"/>
    <a:srgbClr val="FFFFF7"/>
    <a:srgbClr val="A20000"/>
    <a:srgbClr val="EFFFEF"/>
    <a:srgbClr val="FEF6F0"/>
    <a:srgbClr val="FFFBFF"/>
    <a:srgbClr val="FFFF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560291649211048E-2"/>
          <c:y val="4.9314084020581898E-2"/>
          <c:w val="0.89023193918017718"/>
          <c:h val="0.90259958193290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абс.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solidFill>
                <a:srgbClr val="4472C4">
                  <a:lumMod val="20000"/>
                  <a:lumOff val="80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100893414627432E-17"/>
                  <c:y val="0.18061088977423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EA-469B-A1D6-26E8B2A0439D}"/>
                </c:ext>
              </c:extLst>
            </c:dLbl>
            <c:dLbl>
              <c:idx val="1"/>
              <c:layout>
                <c:manualLayout>
                  <c:x val="-2.0201786829254864E-17"/>
                  <c:y val="0.12217795484727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EA-469B-A1D6-26E8B2A0439D}"/>
                </c:ext>
              </c:extLst>
            </c:dLbl>
            <c:dLbl>
              <c:idx val="2"/>
              <c:layout>
                <c:manualLayout>
                  <c:x val="0"/>
                  <c:y val="0.13811420982735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EA-469B-A1D6-26E8B2A0439D}"/>
                </c:ext>
              </c:extLst>
            </c:dLbl>
            <c:dLbl>
              <c:idx val="3"/>
              <c:layout>
                <c:manualLayout>
                  <c:x val="-4.0403573658509729E-17"/>
                  <c:y val="0.1381142098273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EA-469B-A1D6-26E8B2A0439D}"/>
                </c:ext>
              </c:extLst>
            </c:dLbl>
            <c:dLbl>
              <c:idx val="4"/>
              <c:layout>
                <c:manualLayout>
                  <c:x val="-2.2038567493113757E-3"/>
                  <c:y val="0.11155378486055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EA-469B-A1D6-26E8B2A0439D}"/>
                </c:ext>
              </c:extLst>
            </c:dLbl>
            <c:dLbl>
              <c:idx val="5"/>
              <c:layout>
                <c:manualLayout>
                  <c:x val="0"/>
                  <c:y val="0.15405046480743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EA-469B-A1D6-26E8B2A0439D}"/>
                </c:ext>
              </c:extLst>
            </c:dLbl>
            <c:dLbl>
              <c:idx val="6"/>
              <c:layout>
                <c:manualLayout>
                  <c:x val="-8.0807147317019457E-17"/>
                  <c:y val="0.1009296148738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EA-469B-A1D6-26E8B2A0439D}"/>
                </c:ext>
              </c:extLst>
            </c:dLbl>
            <c:dLbl>
              <c:idx val="7"/>
              <c:layout>
                <c:manualLayout>
                  <c:x val="0"/>
                  <c:y val="0.1752988047808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EA-469B-A1D6-26E8B2A0439D}"/>
                </c:ext>
              </c:extLst>
            </c:dLbl>
            <c:dLbl>
              <c:idx val="8"/>
              <c:layout>
                <c:manualLayout>
                  <c:x val="0"/>
                  <c:y val="0.2496679946879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EA-469B-A1D6-26E8B2A0439D}"/>
                </c:ext>
              </c:extLst>
            </c:dLbl>
            <c:dLbl>
              <c:idx val="9"/>
              <c:layout>
                <c:manualLayout>
                  <c:x val="-2.7326513754380114E-3"/>
                  <c:y val="0.2655680916469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EA-469B-A1D6-26E8B2A0439D}"/>
                </c:ext>
              </c:extLst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Лист6!$A$2:$A$11</c:f>
              <c:strCache>
                <c:ptCount val="10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  <c:pt idx="8">
                  <c:v>2023г.</c:v>
                </c:pt>
                <c:pt idx="9">
                  <c:v>2024г.</c:v>
                </c:pt>
              </c:strCache>
            </c:strRef>
          </c:cat>
          <c:val>
            <c:numRef>
              <c:f>Лист6!$B$2:$B$11</c:f>
              <c:numCache>
                <c:formatCode>General</c:formatCode>
                <c:ptCount val="10"/>
                <c:pt idx="0">
                  <c:v>14</c:v>
                </c:pt>
                <c:pt idx="1">
                  <c:v>18</c:v>
                </c:pt>
                <c:pt idx="2">
                  <c:v>19</c:v>
                </c:pt>
                <c:pt idx="3">
                  <c:v>17</c:v>
                </c:pt>
                <c:pt idx="4">
                  <c:v>20</c:v>
                </c:pt>
                <c:pt idx="5">
                  <c:v>16</c:v>
                </c:pt>
                <c:pt idx="6">
                  <c:v>20</c:v>
                </c:pt>
                <c:pt idx="7">
                  <c:v>31</c:v>
                </c:pt>
                <c:pt idx="8">
                  <c:v>52</c:v>
                </c:pt>
                <c:pt idx="9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EA-469B-A1D6-26E8B2A04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89816"/>
        <c:axId val="1"/>
      </c:barChart>
      <c:lineChart>
        <c:grouping val="standard"/>
        <c:varyColors val="0"/>
        <c:ser>
          <c:idx val="1"/>
          <c:order val="1"/>
          <c:tx>
            <c:strRef>
              <c:f>Лист6!$C$1</c:f>
              <c:strCache>
                <c:ptCount val="1"/>
                <c:pt idx="0">
                  <c:v>г.Минск 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944816815253477E-2"/>
                  <c:y val="-5.0391191140948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EA-469B-A1D6-26E8B2A0439D}"/>
                </c:ext>
              </c:extLst>
            </c:dLbl>
            <c:dLbl>
              <c:idx val="1"/>
              <c:layout>
                <c:manualLayout>
                  <c:x val="-3.888888888888889E-2"/>
                  <c:y val="-6.5571049136786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29752066115706E-2"/>
                      <c:h val="2.0000209137204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0EA-469B-A1D6-26E8B2A0439D}"/>
                </c:ext>
              </c:extLst>
            </c:dLbl>
            <c:dLbl>
              <c:idx val="3"/>
              <c:layout>
                <c:manualLayout>
                  <c:x val="-3.7741133597969677E-2"/>
                  <c:y val="-0.14259643839340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EA-469B-A1D6-26E8B2A0439D}"/>
                </c:ext>
              </c:extLst>
            </c:dLbl>
            <c:dLbl>
              <c:idx val="4"/>
              <c:layout>
                <c:manualLayout>
                  <c:x val="-3.1611635322444195E-2"/>
                  <c:y val="-4.1666823519570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EA-469B-A1D6-26E8B2A0439D}"/>
                </c:ext>
              </c:extLst>
            </c:dLbl>
            <c:dLbl>
              <c:idx val="5"/>
              <c:layout>
                <c:manualLayout>
                  <c:x val="-1.9444444444444445E-2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EA-469B-A1D6-26E8B2A0439D}"/>
                </c:ext>
              </c:extLst>
            </c:dLbl>
            <c:dLbl>
              <c:idx val="6"/>
              <c:layout>
                <c:manualLayout>
                  <c:x val="-2.9981648988091445E-2"/>
                  <c:y val="-3.3624661459150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EA-469B-A1D6-26E8B2A0439D}"/>
                </c:ext>
              </c:extLst>
            </c:dLbl>
            <c:dLbl>
              <c:idx val="8"/>
              <c:layout>
                <c:manualLayout>
                  <c:x val="-1.6666666666666566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EA-469B-A1D6-26E8B2A0439D}"/>
                </c:ext>
              </c:extLst>
            </c:dLbl>
            <c:dLbl>
              <c:idx val="9"/>
              <c:layout>
                <c:manualLayout>
                  <c:x val="-2.3370078740157479E-2"/>
                  <c:y val="-6.8576925892231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EA-469B-A1D6-26E8B2A0439D}"/>
                </c:ext>
              </c:extLst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Лист6!$A$2:$A$11</c:f>
              <c:strCache>
                <c:ptCount val="10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  <c:pt idx="8">
                  <c:v>2023г.</c:v>
                </c:pt>
                <c:pt idx="9">
                  <c:v>2024г.</c:v>
                </c:pt>
              </c:strCache>
            </c:strRef>
          </c:cat>
          <c:val>
            <c:numRef>
              <c:f>Лист6!$C$2:$C$11</c:f>
              <c:numCache>
                <c:formatCode>General</c:formatCode>
                <c:ptCount val="10"/>
                <c:pt idx="0">
                  <c:v>0.73</c:v>
                </c:pt>
                <c:pt idx="1">
                  <c:v>0.92</c:v>
                </c:pt>
                <c:pt idx="2">
                  <c:v>0.97</c:v>
                </c:pt>
                <c:pt idx="3">
                  <c:v>0.86</c:v>
                </c:pt>
                <c:pt idx="4">
                  <c:v>1.01</c:v>
                </c:pt>
                <c:pt idx="5">
                  <c:v>0.81</c:v>
                </c:pt>
                <c:pt idx="6">
                  <c:v>0.99</c:v>
                </c:pt>
                <c:pt idx="7">
                  <c:v>1.54</c:v>
                </c:pt>
                <c:pt idx="8">
                  <c:v>2.6</c:v>
                </c:pt>
                <c:pt idx="9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D0EA-469B-A1D6-26E8B2A0439D}"/>
            </c:ext>
          </c:extLst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РБ </c:v>
                </c:pt>
              </c:strCache>
            </c:strRef>
          </c:tx>
          <c:spPr>
            <a:ln>
              <a:solidFill>
                <a:srgbClr val="9BBB59">
                  <a:lumMod val="50000"/>
                </a:srgbClr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5426997245179064E-2"/>
                  <c:y val="3.187250996015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0EA-469B-A1D6-26E8B2A0439D}"/>
                </c:ext>
              </c:extLst>
            </c:dLbl>
            <c:dLbl>
              <c:idx val="6"/>
              <c:layout>
                <c:manualLayout>
                  <c:x val="-1.7630853994490357E-2"/>
                  <c:y val="-6.374501992031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EA-469B-A1D6-26E8B2A0439D}"/>
                </c:ext>
              </c:extLst>
            </c:dLbl>
            <c:dLbl>
              <c:idx val="7"/>
              <c:layout>
                <c:manualLayout>
                  <c:x val="-1.5426997245179064E-2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EA-469B-A1D6-26E8B2A0439D}"/>
                </c:ext>
              </c:extLst>
            </c:dLbl>
            <c:dLbl>
              <c:idx val="8"/>
              <c:layout>
                <c:manualLayout>
                  <c:x val="-1.6161429463403891E-16"/>
                  <c:y val="-9.0305444887118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EA-469B-A1D6-26E8B2A0439D}"/>
                </c:ext>
              </c:extLst>
            </c:dLbl>
            <c:dLbl>
              <c:idx val="9"/>
              <c:layout>
                <c:manualLayout>
                  <c:x val="-1.5426997245179064E-2"/>
                  <c:y val="1.593625498007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EA-469B-A1D6-26E8B2A0439D}"/>
                </c:ext>
              </c:extLst>
            </c:dLbl>
            <c:spPr>
              <a:noFill/>
              <a:ln w="253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Лист6!$A$2:$A$11</c:f>
              <c:strCache>
                <c:ptCount val="10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  <c:pt idx="8">
                  <c:v>2023г.</c:v>
                </c:pt>
                <c:pt idx="9">
                  <c:v>2024г.</c:v>
                </c:pt>
              </c:strCache>
            </c:strRef>
          </c:cat>
          <c:val>
            <c:numRef>
              <c:f>Лист6!$D$2:$D$11</c:f>
              <c:numCache>
                <c:formatCode>General</c:formatCode>
                <c:ptCount val="10"/>
                <c:pt idx="0">
                  <c:v>0.8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1.8</c:v>
                </c:pt>
                <c:pt idx="5">
                  <c:v>1.1399999999999999</c:v>
                </c:pt>
                <c:pt idx="6">
                  <c:v>1.1599999999999999</c:v>
                </c:pt>
                <c:pt idx="7">
                  <c:v>1.17</c:v>
                </c:pt>
                <c:pt idx="8">
                  <c:v>4.03</c:v>
                </c:pt>
                <c:pt idx="9">
                  <c:v>4.6100000000000003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D0EA-469B-A1D6-26E8B2A04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378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78981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4.619999999999999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"/>
        <c:crosses val="max"/>
        <c:crossBetween val="between"/>
      </c:valAx>
      <c:spPr>
        <a:solidFill>
          <a:schemeClr val="bg1"/>
        </a:solidFill>
        <a:ln w="25286">
          <a:noFill/>
        </a:ln>
      </c:spPr>
    </c:plotArea>
    <c:legend>
      <c:legendPos val="t"/>
      <c:overlay val="0"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07124754001868E-2"/>
          <c:y val="3.7740228416165617E-2"/>
          <c:w val="0.9378928365758471"/>
          <c:h val="0.71489063867016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Лист2!$A$3:$A$10</c:f>
              <c:strCache>
                <c:ptCount val="8"/>
                <c:pt idx="0">
                  <c:v>Брестская 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г.Минск</c:v>
                </c:pt>
                <c:pt idx="5">
                  <c:v>Минская</c:v>
                </c:pt>
                <c:pt idx="6">
                  <c:v>Могилевская</c:v>
                </c:pt>
                <c:pt idx="7">
                  <c:v>РБ</c:v>
                </c:pt>
              </c:strCache>
            </c:strRef>
          </c:cat>
          <c:val>
            <c:numRef>
              <c:f>Лист2!$B$3:$B$10</c:f>
              <c:numCache>
                <c:formatCode>General</c:formatCode>
                <c:ptCount val="8"/>
                <c:pt idx="0">
                  <c:v>6.4</c:v>
                </c:pt>
                <c:pt idx="1">
                  <c:v>1.5</c:v>
                </c:pt>
                <c:pt idx="2">
                  <c:v>0.2</c:v>
                </c:pt>
                <c:pt idx="3">
                  <c:v>14.6</c:v>
                </c:pt>
                <c:pt idx="4">
                  <c:v>2.6</c:v>
                </c:pt>
                <c:pt idx="5">
                  <c:v>3.2</c:v>
                </c:pt>
                <c:pt idx="6">
                  <c:v>2.4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9-433B-B228-E48E7DCF7426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Лист2!$A$3:$A$10</c:f>
              <c:strCache>
                <c:ptCount val="8"/>
                <c:pt idx="0">
                  <c:v>Брестская 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г.Минск</c:v>
                </c:pt>
                <c:pt idx="5">
                  <c:v>Минская</c:v>
                </c:pt>
                <c:pt idx="6">
                  <c:v>Могилевская</c:v>
                </c:pt>
                <c:pt idx="7">
                  <c:v>РБ</c:v>
                </c:pt>
              </c:strCache>
            </c:strRef>
          </c:cat>
          <c:val>
            <c:numRef>
              <c:f>Лист2!$C$3:$C$10</c:f>
              <c:numCache>
                <c:formatCode>General</c:formatCode>
                <c:ptCount val="8"/>
                <c:pt idx="0">
                  <c:v>7.4</c:v>
                </c:pt>
                <c:pt idx="1">
                  <c:v>1.2</c:v>
                </c:pt>
                <c:pt idx="2">
                  <c:v>0.2</c:v>
                </c:pt>
                <c:pt idx="3">
                  <c:v>21.5</c:v>
                </c:pt>
                <c:pt idx="4">
                  <c:v>2.8</c:v>
                </c:pt>
                <c:pt idx="5">
                  <c:v>1.5</c:v>
                </c:pt>
                <c:pt idx="6">
                  <c:v>1.8</c:v>
                </c:pt>
                <c:pt idx="7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9-433B-B228-E48E7DCF7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1059584"/>
        <c:axId val="357435072"/>
        <c:axId val="0"/>
      </c:bar3DChart>
      <c:catAx>
        <c:axId val="3810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435072"/>
        <c:crosses val="autoZero"/>
        <c:auto val="1"/>
        <c:lblAlgn val="ctr"/>
        <c:lblOffset val="100"/>
        <c:noMultiLvlLbl val="0"/>
      </c:catAx>
      <c:valAx>
        <c:axId val="35743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0595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862436220810997E-2"/>
          <c:y val="8.5037770543100841E-2"/>
          <c:w val="0.3073115719942873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абс.</c:v>
                </c:pt>
              </c:strCache>
            </c:strRef>
          </c:tx>
          <c:spPr>
            <a:solidFill>
              <a:srgbClr val="FF99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729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Лист7!$A$2:$A$11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Лист7!$B$2:$B$11</c:f>
              <c:numCache>
                <c:formatCode>General</c:formatCode>
                <c:ptCount val="10"/>
                <c:pt idx="0">
                  <c:v>400</c:v>
                </c:pt>
                <c:pt idx="1">
                  <c:v>670</c:v>
                </c:pt>
                <c:pt idx="2">
                  <c:v>555</c:v>
                </c:pt>
                <c:pt idx="3">
                  <c:v>710</c:v>
                </c:pt>
                <c:pt idx="4">
                  <c:v>750</c:v>
                </c:pt>
                <c:pt idx="5">
                  <c:v>409</c:v>
                </c:pt>
                <c:pt idx="6">
                  <c:v>398</c:v>
                </c:pt>
                <c:pt idx="7">
                  <c:v>759</c:v>
                </c:pt>
                <c:pt idx="8">
                  <c:v>896</c:v>
                </c:pt>
                <c:pt idx="9">
                  <c:v>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0-45FE-B39D-51AED9183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89816"/>
        <c:axId val="1"/>
      </c:barChart>
      <c:lineChart>
        <c:grouping val="standard"/>
        <c:varyColors val="0"/>
        <c:ser>
          <c:idx val="1"/>
          <c:order val="1"/>
          <c:tx>
            <c:strRef>
              <c:f>Лист7!$C$1</c:f>
              <c:strCache>
                <c:ptCount val="1"/>
                <c:pt idx="0">
                  <c:v>г.Минск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4.1666666666666664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20-45FE-B39D-51AED918376E}"/>
                </c:ext>
              </c:extLst>
            </c:dLbl>
            <c:dLbl>
              <c:idx val="1"/>
              <c:layout>
                <c:manualLayout>
                  <c:x val="-5.555555555555558E-2"/>
                  <c:y val="-7.8703703703703706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0-45FE-B39D-51AED918376E}"/>
                </c:ext>
              </c:extLst>
            </c:dLbl>
            <c:dLbl>
              <c:idx val="2"/>
              <c:layout>
                <c:manualLayout>
                  <c:x val="-5.8333333333333334E-2"/>
                  <c:y val="-4.6296296296296294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20-45FE-B39D-51AED918376E}"/>
                </c:ext>
              </c:extLst>
            </c:dLbl>
            <c:dLbl>
              <c:idx val="3"/>
              <c:layout>
                <c:manualLayout>
                  <c:x val="-6.3888888888888842E-2"/>
                  <c:y val="-6.0185185185185182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20-45FE-B39D-51AED918376E}"/>
                </c:ext>
              </c:extLst>
            </c:dLbl>
            <c:dLbl>
              <c:idx val="5"/>
              <c:layout>
                <c:manualLayout>
                  <c:x val="-2.5000000000000001E-2"/>
                  <c:y val="-5.5555555555555552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20-45FE-B39D-51AED918376E}"/>
                </c:ext>
              </c:extLst>
            </c:dLbl>
            <c:dLbl>
              <c:idx val="6"/>
              <c:layout>
                <c:manualLayout>
                  <c:x val="-4.7222222222222221E-2"/>
                  <c:y val="-2.777777777777779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20-45FE-B39D-51AED918376E}"/>
                </c:ext>
              </c:extLst>
            </c:dLbl>
            <c:dLbl>
              <c:idx val="8"/>
              <c:layout>
                <c:manualLayout>
                  <c:x val="-2.5000000000000001E-2"/>
                  <c:y val="-5.0925925925925923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20-45FE-B39D-51AED918376E}"/>
                </c:ext>
              </c:extLst>
            </c:dLbl>
            <c:dLbl>
              <c:idx val="9"/>
              <c:layout>
                <c:manualLayout>
                  <c:x val="-3.0555555555555555E-2"/>
                  <c:y val="-1.8518518518518517E-2"/>
                </c:manualLayout>
              </c:layout>
              <c:spPr>
                <a:noFill/>
                <a:ln w="2729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20-45FE-B39D-51AED918376E}"/>
                </c:ext>
              </c:extLst>
            </c:dLbl>
            <c:spPr>
              <a:noFill/>
              <a:ln w="2729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Лист7!$C$2:$C$11</c:f>
              <c:numCache>
                <c:formatCode>General</c:formatCode>
                <c:ptCount val="10"/>
                <c:pt idx="0">
                  <c:v>20.7</c:v>
                </c:pt>
                <c:pt idx="1">
                  <c:v>34.4</c:v>
                </c:pt>
                <c:pt idx="2">
                  <c:v>28.2</c:v>
                </c:pt>
                <c:pt idx="3">
                  <c:v>35.9</c:v>
                </c:pt>
                <c:pt idx="4">
                  <c:v>37.9</c:v>
                </c:pt>
                <c:pt idx="5">
                  <c:v>20.6</c:v>
                </c:pt>
                <c:pt idx="6">
                  <c:v>19.7</c:v>
                </c:pt>
                <c:pt idx="7">
                  <c:v>37.799999999999997</c:v>
                </c:pt>
                <c:pt idx="8">
                  <c:v>44.9</c:v>
                </c:pt>
                <c:pt idx="9">
                  <c:v>44.2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DD20-45FE-B39D-51AED918376E}"/>
            </c:ext>
          </c:extLst>
        </c:ser>
        <c:ser>
          <c:idx val="2"/>
          <c:order val="2"/>
          <c:tx>
            <c:strRef>
              <c:f>Лист7!$D$1</c:f>
              <c:strCache>
                <c:ptCount val="1"/>
                <c:pt idx="0">
                  <c:v>РБ </c:v>
                </c:pt>
              </c:strCache>
            </c:strRef>
          </c:tx>
          <c:spPr>
            <a:ln w="25391"/>
          </c:spPr>
          <c:marker>
            <c:symbol val="none"/>
          </c:marker>
          <c:dLbls>
            <c:spPr>
              <a:noFill/>
              <a:ln w="253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Лист7!$D$2:$D$11</c:f>
              <c:numCache>
                <c:formatCode>General</c:formatCode>
                <c:ptCount val="10"/>
                <c:pt idx="0">
                  <c:v>12.3</c:v>
                </c:pt>
                <c:pt idx="1">
                  <c:v>19.7</c:v>
                </c:pt>
                <c:pt idx="2">
                  <c:v>17.2</c:v>
                </c:pt>
                <c:pt idx="3">
                  <c:v>21.6</c:v>
                </c:pt>
                <c:pt idx="4">
                  <c:v>25.79</c:v>
                </c:pt>
                <c:pt idx="5">
                  <c:v>13.8</c:v>
                </c:pt>
                <c:pt idx="6">
                  <c:v>14.31</c:v>
                </c:pt>
                <c:pt idx="7">
                  <c:v>29.5</c:v>
                </c:pt>
                <c:pt idx="8">
                  <c:v>34.5</c:v>
                </c:pt>
                <c:pt idx="9">
                  <c:v>32.6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D20-45FE-B39D-51AED9183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378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"/>
        </c:scaling>
        <c:delete val="0"/>
        <c:axPos val="l"/>
        <c:numFmt formatCode="General" sourceLinked="1"/>
        <c:majorTickMark val="out"/>
        <c:minorTickMark val="none"/>
        <c:tickLblPos val="nextTo"/>
        <c:crossAx val="23378981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391">
          <a:noFill/>
        </a:ln>
      </c:spPr>
    </c:plotArea>
    <c:legend>
      <c:legendPos val="t"/>
      <c:legendEntry>
        <c:idx val="3"/>
        <c:delete val="1"/>
      </c:legendEntry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74103659843744E-2"/>
          <c:y val="0.18277009231792854"/>
          <c:w val="0.95742589634015629"/>
          <c:h val="0.59815245329647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rgbClr val="99FF66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Лист1!$A$3:$A$10</c:f>
              <c:strCache>
                <c:ptCount val="8"/>
                <c:pt idx="0">
                  <c:v>Брестская 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г.Минск</c:v>
                </c:pt>
                <c:pt idx="5">
                  <c:v>Минская</c:v>
                </c:pt>
                <c:pt idx="6">
                  <c:v>Могилевская</c:v>
                </c:pt>
                <c:pt idx="7">
                  <c:v>РБ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42.6</c:v>
                </c:pt>
                <c:pt idx="1">
                  <c:v>30.9</c:v>
                </c:pt>
                <c:pt idx="2">
                  <c:v>23.9</c:v>
                </c:pt>
                <c:pt idx="3">
                  <c:v>36.799999999999997</c:v>
                </c:pt>
                <c:pt idx="4">
                  <c:v>44.9</c:v>
                </c:pt>
                <c:pt idx="5">
                  <c:v>26.6</c:v>
                </c:pt>
                <c:pt idx="6">
                  <c:v>32.200000000000003</c:v>
                </c:pt>
                <c:pt idx="7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5-4693-9533-E0F85E7C5201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6"/>
              <c:layout>
                <c:manualLayout>
                  <c:x val="2.222222222222222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5-4693-9533-E0F85E7C5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Брестская 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г.Минск</c:v>
                </c:pt>
                <c:pt idx="5">
                  <c:v>Минская</c:v>
                </c:pt>
                <c:pt idx="6">
                  <c:v>Могилевская</c:v>
                </c:pt>
                <c:pt idx="7">
                  <c:v>РБ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36.9</c:v>
                </c:pt>
                <c:pt idx="1">
                  <c:v>27.2</c:v>
                </c:pt>
                <c:pt idx="2">
                  <c:v>18.899999999999999</c:v>
                </c:pt>
                <c:pt idx="3">
                  <c:v>36.799999999999997</c:v>
                </c:pt>
                <c:pt idx="4">
                  <c:v>44.3</c:v>
                </c:pt>
                <c:pt idx="5">
                  <c:v>25.7</c:v>
                </c:pt>
                <c:pt idx="6">
                  <c:v>24</c:v>
                </c:pt>
                <c:pt idx="7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35-4693-9533-E0F85E7C5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651648"/>
        <c:axId val="387173184"/>
        <c:axId val="0"/>
      </c:bar3DChart>
      <c:catAx>
        <c:axId val="39465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73184"/>
        <c:crosses val="autoZero"/>
        <c:auto val="1"/>
        <c:lblAlgn val="ctr"/>
        <c:lblOffset val="100"/>
        <c:noMultiLvlLbl val="0"/>
      </c:catAx>
      <c:valAx>
        <c:axId val="38717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6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06667647256704E-2"/>
          <c:y val="2.4843463486694892E-2"/>
          <c:w val="0.3275952293179544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9"/>
              <c:layout>
                <c:manualLayout>
                  <c:x val="0"/>
                  <c:y val="2.7777777777777801E-2"/>
                </c:manualLayout>
              </c:layout>
              <c:spPr>
                <a:noFill/>
                <a:ln w="2538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F-47AF-969A-1472F3617BB1}"/>
                </c:ext>
              </c:extLst>
            </c:dLbl>
            <c:spPr>
              <a:noFill/>
              <a:ln w="2538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малярия!$A$3:$A$12</c:f>
              <c:strCache>
                <c:ptCount val="10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  <c:pt idx="8">
                  <c:v>2023г.</c:v>
                </c:pt>
                <c:pt idx="9">
                  <c:v>2024г.</c:v>
                </c:pt>
              </c:strCache>
            </c:strRef>
          </c:cat>
          <c:val>
            <c:numRef>
              <c:f>малярия!$B$3:$B$12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F-47AF-969A-1472F361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54752"/>
        <c:axId val="1"/>
      </c:barChart>
      <c:lineChart>
        <c:grouping val="standard"/>
        <c:varyColors val="0"/>
        <c:ser>
          <c:idx val="1"/>
          <c:order val="1"/>
          <c:marker>
            <c:symbol val="none"/>
          </c:marker>
          <c:dLbls>
            <c:dLbl>
              <c:idx val="0"/>
              <c:layout>
                <c:manualLayout>
                  <c:x val="-3.8888888888888903E-2"/>
                  <c:y val="-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F-47AF-969A-1472F3617BB1}"/>
                </c:ext>
              </c:extLst>
            </c:dLbl>
            <c:dLbl>
              <c:idx val="4"/>
              <c:layout>
                <c:manualLayout>
                  <c:x val="-7.7777777777777835E-2"/>
                  <c:y val="-6.481481481481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F-47AF-969A-1472F3617BB1}"/>
                </c:ext>
              </c:extLst>
            </c:dLbl>
            <c:dLbl>
              <c:idx val="6"/>
              <c:layout>
                <c:manualLayout>
                  <c:x val="-3.888888888888889E-2"/>
                  <c:y val="-0.120370370370370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F-47AF-969A-1472F3617BB1}"/>
                </c:ext>
              </c:extLst>
            </c:dLbl>
            <c:dLbl>
              <c:idx val="9"/>
              <c:layout>
                <c:manualLayout>
                  <c:x val="-2.5000000000000001E-2"/>
                  <c:y val="-6.0185185185185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F-47AF-969A-1472F3617BB1}"/>
                </c:ext>
              </c:extLst>
            </c:dLbl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малярия!$A$3:$A$12</c:f>
              <c:strCache>
                <c:ptCount val="10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  <c:pt idx="8">
                  <c:v>2023г.</c:v>
                </c:pt>
                <c:pt idx="9">
                  <c:v>2024г.</c:v>
                </c:pt>
              </c:strCache>
            </c:strRef>
          </c:cat>
          <c:val>
            <c:numRef>
              <c:f>малярия!$C$3:$C$12</c:f>
              <c:numCache>
                <c:formatCode>General</c:formatCode>
                <c:ptCount val="10"/>
                <c:pt idx="0">
                  <c:v>0</c:v>
                </c:pt>
                <c:pt idx="1">
                  <c:v>0.15</c:v>
                </c:pt>
                <c:pt idx="2">
                  <c:v>0.4</c:v>
                </c:pt>
                <c:pt idx="3">
                  <c:v>0.15</c:v>
                </c:pt>
                <c:pt idx="4">
                  <c:v>0.4</c:v>
                </c:pt>
                <c:pt idx="5">
                  <c:v>0.2</c:v>
                </c:pt>
                <c:pt idx="6">
                  <c:v>0.05</c:v>
                </c:pt>
                <c:pt idx="7">
                  <c:v>0.3</c:v>
                </c:pt>
                <c:pt idx="8">
                  <c:v>0.2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9BF-47AF-969A-1472F361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7945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79454752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3"/>
        <c:crosses val="max"/>
        <c:crossBetween val="between"/>
      </c:valAx>
    </c:plotArea>
    <c:plotVisOnly val="1"/>
    <c:dispBlanksAs val="gap"/>
    <c:showDLblsOverMax val="0"/>
  </c:chart>
  <c:spPr>
    <a:solidFill>
      <a:srgbClr val="FDF5E9"/>
    </a:solidFill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7644395994201E-2"/>
          <c:y val="2.7445290929542898E-2"/>
          <c:w val="0.8889412752339737"/>
          <c:h val="0.800264576337396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txPr>
              <a:bodyPr rot="0" vert="horz"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2700">
                <a:solidFill>
                  <a:schemeClr val="accent1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Лист1!$A$2:$A$17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7</c:v>
                </c:pt>
                <c:pt idx="9">
                  <c:v>3</c:v>
                </c:pt>
                <c:pt idx="10">
                  <c:v>8</c:v>
                </c:pt>
                <c:pt idx="11">
                  <c:v>4</c:v>
                </c:pt>
                <c:pt idx="12">
                  <c:v>1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6-4A8E-9120-0A86CB817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711296"/>
        <c:axId val="1319912576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Факт. знач.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10"/>
            <c:bubble3D val="0"/>
            <c:spPr>
              <a:ln w="12700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C6-4A8E-9120-0A86CB817AEE}"/>
              </c:ext>
            </c:extLst>
          </c:dPt>
          <c:dLbls>
            <c:dLbl>
              <c:idx val="15"/>
              <c:layout>
                <c:manualLayout>
                  <c:x val="-1.4998573973951258E-2"/>
                  <c:y val="2.9311259322440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C6-4A8E-9120-0A86CB817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5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Лист1!$B$2:$B$17</c:f>
              <c:numCache>
                <c:formatCode>0.000</c:formatCode>
                <c:ptCount val="16"/>
                <c:pt idx="0">
                  <c:v>4.0000000000000001E-3</c:v>
                </c:pt>
                <c:pt idx="1">
                  <c:v>3.0000000000000001E-3</c:v>
                </c:pt>
                <c:pt idx="2">
                  <c:v>1.08E-3</c:v>
                </c:pt>
                <c:pt idx="3">
                  <c:v>5.2999999999999998E-4</c:v>
                </c:pt>
                <c:pt idx="4">
                  <c:v>1.58E-3</c:v>
                </c:pt>
                <c:pt idx="5">
                  <c:v>0</c:v>
                </c:pt>
                <c:pt idx="6">
                  <c:v>0</c:v>
                </c:pt>
                <c:pt idx="7">
                  <c:v>1.5399999999999999E-3</c:v>
                </c:pt>
                <c:pt idx="8">
                  <c:v>3.5599999999999998E-3</c:v>
                </c:pt>
                <c:pt idx="9">
                  <c:v>1.5200000000000001E-3</c:v>
                </c:pt>
                <c:pt idx="10">
                  <c:v>4.0000000000000001E-3</c:v>
                </c:pt>
                <c:pt idx="11">
                  <c:v>2E-3</c:v>
                </c:pt>
                <c:pt idx="12">
                  <c:v>1E-3</c:v>
                </c:pt>
                <c:pt idx="13">
                  <c:v>3.0000000000000001E-3</c:v>
                </c:pt>
                <c:pt idx="14">
                  <c:v>2E-3</c:v>
                </c:pt>
                <c:pt idx="1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C6-4A8E-9120-0A86CB817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558208"/>
        <c:axId val="1319912000"/>
      </c:lineChart>
      <c:catAx>
        <c:axId val="13345582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ru-RU"/>
          </a:p>
        </c:txPr>
        <c:crossAx val="1319912000"/>
        <c:crosses val="autoZero"/>
        <c:auto val="1"/>
        <c:lblAlgn val="ctr"/>
        <c:lblOffset val="100"/>
        <c:noMultiLvlLbl val="0"/>
      </c:catAx>
      <c:valAx>
        <c:axId val="1319912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абсолютные значения</a:t>
                </a:r>
              </a:p>
            </c:rich>
          </c:tx>
          <c:layout>
            <c:manualLayout>
              <c:xMode val="edge"/>
              <c:yMode val="edge"/>
              <c:x val="0.97294364743729322"/>
              <c:y val="0.250911189079349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34558208"/>
        <c:crosses val="autoZero"/>
        <c:crossBetween val="between"/>
      </c:valAx>
      <c:valAx>
        <c:axId val="1319912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34711296"/>
        <c:crosses val="max"/>
        <c:crossBetween val="between"/>
      </c:valAx>
      <c:catAx>
        <c:axId val="133471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19912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E7"/>
    </a:solidFill>
    <a:ln>
      <a:noFill/>
    </a:ln>
    <a:effectLst/>
  </c:spPr>
  <c:txPr>
    <a:bodyPr/>
    <a:lstStyle/>
    <a:p>
      <a:pPr>
        <a:defRPr sz="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34448-FF58-430B-849A-EA1ADB8B1382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1E5CB-F29E-416D-8527-D3565A804BC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Самка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комара </a:t>
          </a:r>
          <a:r>
            <a:rPr lang="ru-RU" sz="1100" b="1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Anopheles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основной хозяин 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малярийного плазмодия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Кровь с  </a:t>
          </a:r>
          <a:r>
            <a:rPr lang="ru-RU" sz="11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гаметоцитами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желудок комара       (гаметы - оплодотворение гамет (до 1000) </a:t>
          </a:r>
          <a:r>
            <a:rPr lang="ru-RU" sz="11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спорозоитов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(спорогония)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- слюнные железы комара.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4D045A-46F2-4E24-8A74-83AB82C711A1}" type="parTrans" cxnId="{F66D217E-D182-4421-BC4C-04713EB34699}">
      <dgm:prSet/>
      <dgm:spPr/>
      <dgm:t>
        <a:bodyPr/>
        <a:lstStyle/>
        <a:p>
          <a:endParaRPr lang="ru-RU"/>
        </a:p>
      </dgm:t>
    </dgm:pt>
    <dgm:pt modelId="{4E684050-CBB0-4A3F-960E-F78B8041C5FD}" type="sibTrans" cxnId="{F66D217E-D182-4421-BC4C-04713EB34699}">
      <dgm:prSet/>
      <dgm:spPr/>
      <dgm:t>
        <a:bodyPr/>
        <a:lstStyle/>
        <a:p>
          <a:endParaRPr lang="ru-RU"/>
        </a:p>
      </dgm:t>
    </dgm:pt>
    <dgm:pt modelId="{0FBD9130-DDB2-4414-B00F-FF232BDA33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Человек -</a:t>
          </a:r>
          <a:r>
            <a:rPr lang="ru-RU" sz="11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промежуточный хозяин 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малярийного плазмодия.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Спорозоиты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печень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( </a:t>
          </a:r>
          <a:r>
            <a:rPr lang="ru-RU" sz="11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мерозоиты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(</a:t>
          </a:r>
          <a:r>
            <a:rPr lang="ru-RU" sz="11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тканевая шизогония 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= без клинических проявлений =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сдавать анализ крови на малярию в этот период не имеет смысла (плазмодии в крови отсутствуют)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Мерозоиты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в 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эритроциты 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11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эритроцитарная шизогония</a:t>
          </a:r>
          <a:r>
            <a:rPr lang="en-US" sz="11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= клиническим проявлениям</a:t>
          </a:r>
          <a:r>
            <a:rPr lang="en-US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=  только в этот период  в крови можно обнаружить паразита    -  </a:t>
          </a:r>
          <a:r>
            <a:rPr lang="ru-RU" sz="1100" b="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гаметоциты</a:t>
          </a:r>
          <a:r>
            <a:rPr lang="ru-RU" sz="11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gm:t>
    </dgm:pt>
    <dgm:pt modelId="{9C9890BC-B01B-44AB-A37B-E8DF19852667}" type="parTrans" cxnId="{127F4029-94F8-46AC-BED5-57770D87DBED}">
      <dgm:prSet/>
      <dgm:spPr/>
      <dgm:t>
        <a:bodyPr/>
        <a:lstStyle/>
        <a:p>
          <a:endParaRPr lang="ru-RU"/>
        </a:p>
      </dgm:t>
    </dgm:pt>
    <dgm:pt modelId="{CE48A3DE-0E1B-4743-A6B9-AF71E25FC2C8}" type="sibTrans" cxnId="{127F4029-94F8-46AC-BED5-57770D87DBED}">
      <dgm:prSet/>
      <dgm:spPr/>
      <dgm:t>
        <a:bodyPr/>
        <a:lstStyle/>
        <a:p>
          <a:endParaRPr lang="ru-RU"/>
        </a:p>
      </dgm:t>
    </dgm:pt>
    <dgm:pt modelId="{DBD079AC-E9EC-4F54-AC51-F65A88CF1243}" type="pres">
      <dgm:prSet presAssocID="{52234448-FF58-430B-849A-EA1ADB8B1382}" presName="Name0" presStyleCnt="0">
        <dgm:presLayoutVars>
          <dgm:dir/>
          <dgm:resizeHandles val="exact"/>
        </dgm:presLayoutVars>
      </dgm:prSet>
      <dgm:spPr/>
    </dgm:pt>
    <dgm:pt modelId="{988FA838-ED87-4BE3-9BF9-D128B883F5DC}" type="pres">
      <dgm:prSet presAssocID="{7E51E5CB-F29E-416D-8527-D3565A804BC6}" presName="node" presStyleLbl="node1" presStyleIdx="0" presStyleCnt="2" custScaleX="145554" custScaleY="110261" custRadScaleRad="75093" custRadScaleInc="2378">
        <dgm:presLayoutVars>
          <dgm:bulletEnabled val="1"/>
        </dgm:presLayoutVars>
      </dgm:prSet>
      <dgm:spPr/>
    </dgm:pt>
    <dgm:pt modelId="{F6A6D6FD-4907-4B7F-81C9-A0BF73608025}" type="pres">
      <dgm:prSet presAssocID="{4E684050-CBB0-4A3F-960E-F78B8041C5FD}" presName="sibTrans" presStyleLbl="sibTrans2D1" presStyleIdx="0" presStyleCnt="2"/>
      <dgm:spPr/>
    </dgm:pt>
    <dgm:pt modelId="{2E8D0A3D-2E86-4CC4-A319-9016DD40B14D}" type="pres">
      <dgm:prSet presAssocID="{4E684050-CBB0-4A3F-960E-F78B8041C5FD}" presName="connectorText" presStyleLbl="sibTrans2D1" presStyleIdx="0" presStyleCnt="2"/>
      <dgm:spPr/>
    </dgm:pt>
    <dgm:pt modelId="{9C4FDEDC-A522-495B-82B7-F137A30C68E5}" type="pres">
      <dgm:prSet presAssocID="{0FBD9130-DDB2-4414-B00F-FF232BDA3377}" presName="node" presStyleLbl="node1" presStyleIdx="1" presStyleCnt="2" custScaleX="163371" custScaleY="189639" custRadScaleRad="74766" custRadScaleInc="2116">
        <dgm:presLayoutVars>
          <dgm:bulletEnabled val="1"/>
        </dgm:presLayoutVars>
      </dgm:prSet>
      <dgm:spPr/>
    </dgm:pt>
    <dgm:pt modelId="{FDD1FF9C-425F-4CF0-9F3F-7EDD836C6E5F}" type="pres">
      <dgm:prSet presAssocID="{CE48A3DE-0E1B-4743-A6B9-AF71E25FC2C8}" presName="sibTrans" presStyleLbl="sibTrans2D1" presStyleIdx="1" presStyleCnt="2"/>
      <dgm:spPr/>
    </dgm:pt>
    <dgm:pt modelId="{BAE3B940-AF83-4944-8B27-4946477FC139}" type="pres">
      <dgm:prSet presAssocID="{CE48A3DE-0E1B-4743-A6B9-AF71E25FC2C8}" presName="connectorText" presStyleLbl="sibTrans2D1" presStyleIdx="1" presStyleCnt="2"/>
      <dgm:spPr/>
    </dgm:pt>
  </dgm:ptLst>
  <dgm:cxnLst>
    <dgm:cxn modelId="{A3E3C325-F3C3-42CA-BEB7-7D69A2A4AD37}" type="presOf" srcId="{CE48A3DE-0E1B-4743-A6B9-AF71E25FC2C8}" destId="{FDD1FF9C-425F-4CF0-9F3F-7EDD836C6E5F}" srcOrd="0" destOrd="0" presId="urn:microsoft.com/office/officeart/2005/8/layout/cycle7"/>
    <dgm:cxn modelId="{127F4029-94F8-46AC-BED5-57770D87DBED}" srcId="{52234448-FF58-430B-849A-EA1ADB8B1382}" destId="{0FBD9130-DDB2-4414-B00F-FF232BDA3377}" srcOrd="1" destOrd="0" parTransId="{9C9890BC-B01B-44AB-A37B-E8DF19852667}" sibTransId="{CE48A3DE-0E1B-4743-A6B9-AF71E25FC2C8}"/>
    <dgm:cxn modelId="{8385042D-AF8E-4A55-97C7-E4A7B38BC0B5}" type="presOf" srcId="{4E684050-CBB0-4A3F-960E-F78B8041C5FD}" destId="{2E8D0A3D-2E86-4CC4-A319-9016DD40B14D}" srcOrd="1" destOrd="0" presId="urn:microsoft.com/office/officeart/2005/8/layout/cycle7"/>
    <dgm:cxn modelId="{61B82479-E581-4B24-93B5-5948B1F40DD5}" type="presOf" srcId="{CE48A3DE-0E1B-4743-A6B9-AF71E25FC2C8}" destId="{BAE3B940-AF83-4944-8B27-4946477FC139}" srcOrd="1" destOrd="0" presId="urn:microsoft.com/office/officeart/2005/8/layout/cycle7"/>
    <dgm:cxn modelId="{02452C7D-BF2E-4F8E-9974-9F8197331038}" type="presOf" srcId="{52234448-FF58-430B-849A-EA1ADB8B1382}" destId="{DBD079AC-E9EC-4F54-AC51-F65A88CF1243}" srcOrd="0" destOrd="0" presId="urn:microsoft.com/office/officeart/2005/8/layout/cycle7"/>
    <dgm:cxn modelId="{F66D217E-D182-4421-BC4C-04713EB34699}" srcId="{52234448-FF58-430B-849A-EA1ADB8B1382}" destId="{7E51E5CB-F29E-416D-8527-D3565A804BC6}" srcOrd="0" destOrd="0" parTransId="{104D045A-46F2-4E24-8A74-83AB82C711A1}" sibTransId="{4E684050-CBB0-4A3F-960E-F78B8041C5FD}"/>
    <dgm:cxn modelId="{6B8C809E-6E10-43A2-A00C-E364419624D8}" type="presOf" srcId="{7E51E5CB-F29E-416D-8527-D3565A804BC6}" destId="{988FA838-ED87-4BE3-9BF9-D128B883F5DC}" srcOrd="0" destOrd="0" presId="urn:microsoft.com/office/officeart/2005/8/layout/cycle7"/>
    <dgm:cxn modelId="{C4BB21AE-725E-48C0-90AA-BA208C54289D}" type="presOf" srcId="{0FBD9130-DDB2-4414-B00F-FF232BDA3377}" destId="{9C4FDEDC-A522-495B-82B7-F137A30C68E5}" srcOrd="0" destOrd="0" presId="urn:microsoft.com/office/officeart/2005/8/layout/cycle7"/>
    <dgm:cxn modelId="{274C58E4-C5FA-4119-849D-791C3F808F1A}" type="presOf" srcId="{4E684050-CBB0-4A3F-960E-F78B8041C5FD}" destId="{F6A6D6FD-4907-4B7F-81C9-A0BF73608025}" srcOrd="0" destOrd="0" presId="urn:microsoft.com/office/officeart/2005/8/layout/cycle7"/>
    <dgm:cxn modelId="{8CD080F8-B131-469F-874B-B5A894FBE979}" type="presParOf" srcId="{DBD079AC-E9EC-4F54-AC51-F65A88CF1243}" destId="{988FA838-ED87-4BE3-9BF9-D128B883F5DC}" srcOrd="0" destOrd="0" presId="urn:microsoft.com/office/officeart/2005/8/layout/cycle7"/>
    <dgm:cxn modelId="{FE9A8B67-9FB7-4631-84AA-19BFCCC259D1}" type="presParOf" srcId="{DBD079AC-E9EC-4F54-AC51-F65A88CF1243}" destId="{F6A6D6FD-4907-4B7F-81C9-A0BF73608025}" srcOrd="1" destOrd="0" presId="urn:microsoft.com/office/officeart/2005/8/layout/cycle7"/>
    <dgm:cxn modelId="{591454B3-DC84-4D8B-84BA-F1C17B822F90}" type="presParOf" srcId="{F6A6D6FD-4907-4B7F-81C9-A0BF73608025}" destId="{2E8D0A3D-2E86-4CC4-A319-9016DD40B14D}" srcOrd="0" destOrd="0" presId="urn:microsoft.com/office/officeart/2005/8/layout/cycle7"/>
    <dgm:cxn modelId="{CD577873-D0BA-41D8-BE61-07775F23AF37}" type="presParOf" srcId="{DBD079AC-E9EC-4F54-AC51-F65A88CF1243}" destId="{9C4FDEDC-A522-495B-82B7-F137A30C68E5}" srcOrd="2" destOrd="0" presId="urn:microsoft.com/office/officeart/2005/8/layout/cycle7"/>
    <dgm:cxn modelId="{B20A3EE7-C24A-4C08-A00B-40F3149E7112}" type="presParOf" srcId="{DBD079AC-E9EC-4F54-AC51-F65A88CF1243}" destId="{FDD1FF9C-425F-4CF0-9F3F-7EDD836C6E5F}" srcOrd="3" destOrd="0" presId="urn:microsoft.com/office/officeart/2005/8/layout/cycle7"/>
    <dgm:cxn modelId="{418D8F66-FDB3-4F62-8F19-70601DAA365D}" type="presParOf" srcId="{FDD1FF9C-425F-4CF0-9F3F-7EDD836C6E5F}" destId="{BAE3B940-AF83-4944-8B27-4946477FC139}" srcOrd="0" destOrd="0" presId="urn:microsoft.com/office/officeart/2005/8/layout/cycle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66716-1819-4DBD-98C1-D7C6D421030E}" type="doc">
      <dgm:prSet loTypeId="urn:microsoft.com/office/officeart/2005/8/layout/hierarchy2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021C547-95AF-49AD-963A-E9314D92594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МАЛЯРИЯ          в мире</a:t>
          </a:r>
        </a:p>
      </dgm:t>
    </dgm:pt>
    <dgm:pt modelId="{BAC9D1C5-253D-48B1-A4E5-4A7CEC17DD5F}" type="parTrans" cxnId="{C02AAC06-01A8-4896-A320-D18CC88915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3E1242-2709-4DDE-942D-1D23B26F3448}" type="sibTrans" cxnId="{C02AAC06-01A8-4896-A320-D18CC88915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56337A-84E2-4782-B1D4-F8E25C3FE52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>
              <a:latin typeface="Times New Roman" pitchFamily="18" charset="0"/>
              <a:ea typeface="Tahoma" pitchFamily="34" charset="0"/>
              <a:cs typeface="Times New Roman" pitchFamily="18" charset="0"/>
            </a:rPr>
            <a:t>Африка </a:t>
          </a:r>
        </a:p>
        <a:p>
          <a:r>
            <a:rPr lang="ru-RU" sz="11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95%</a:t>
          </a:r>
        </a:p>
      </dgm:t>
    </dgm:pt>
    <dgm:pt modelId="{02DB2EB0-E136-4DE5-A2F5-AFA9B584E27A}" type="parTrans" cxnId="{22002F75-38C2-4A6E-9537-A0445214F0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E6A062-0654-457D-AB89-F6A217A542A5}" type="sibTrans" cxnId="{22002F75-38C2-4A6E-9537-A0445214F0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A5ADA7-33BE-4AE9-9420-5E9F7373E95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>
              <a:latin typeface="Times New Roman" pitchFamily="18" charset="0"/>
              <a:ea typeface="Tahoma" pitchFamily="34" charset="0"/>
              <a:cs typeface="Times New Roman" pitchFamily="18" charset="0"/>
            </a:rPr>
            <a:t>Юго-Восточная Азия</a:t>
          </a:r>
        </a:p>
        <a:p>
          <a:r>
            <a:rPr lang="ru-RU" sz="11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3%</a:t>
          </a:r>
        </a:p>
      </dgm:t>
    </dgm:pt>
    <dgm:pt modelId="{C8A0DBD3-1410-4D3B-AE54-9B7EB5B035CA}" type="parTrans" cxnId="{5C33B71D-45AF-4B32-A313-7E83EC8D43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8C8AEAA-F891-41FC-90B2-FE1011AB8879}" type="sibTrans" cxnId="{5C33B71D-45AF-4B32-A313-7E83EC8D43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09DA87-6E76-41C8-83AA-E4F6A3EDE01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95% случаев малярии приходится на Африканский регион.</a:t>
          </a:r>
        </a:p>
        <a:p>
          <a:pPr algn="just"/>
          <a:r>
            <a:rPr 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Почти 85% </a:t>
          </a:r>
          <a:r>
            <a:rPr lang="ru-RU" alt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случаев малярии приходится на 19 стран Африки к югу от Сахары и Индию. </a:t>
          </a:r>
          <a:r>
            <a:rPr 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Более половины всех случаев заболевания малярией в мире регистрируется в шести странах: Нигерии (25%), Демократической Республике Конго (12%), Уганде (5%), Кот-д'Ивуаре, Мозамбике и Нигере (по 4%).</a:t>
          </a:r>
          <a:endParaRPr lang="ru-RU" sz="105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1BB940-033A-4D27-84A4-71EABDAE3C6F}" type="parTrans" cxnId="{44AE35A6-2FA0-4C47-8EF0-C63CF3631C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1ACF64-657A-4BF7-A2DC-F5A0AD56F3B2}" type="sibTrans" cxnId="{44AE35A6-2FA0-4C47-8EF0-C63CF3631C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095226-D03D-4FF5-9C3D-EED5B0B7560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ea typeface="Tahoma" pitchFamily="34" charset="0"/>
              <a:cs typeface="Times New Roman" pitchFamily="18" charset="0"/>
            </a:rPr>
            <a:t>Восточное Средиземноморье </a:t>
          </a:r>
        </a:p>
        <a:p>
          <a:pPr>
            <a:spcAft>
              <a:spcPct val="35000"/>
            </a:spcAft>
          </a:pPr>
          <a:r>
            <a:rPr lang="ru-RU" sz="11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2%</a:t>
          </a:r>
        </a:p>
      </dgm:t>
    </dgm:pt>
    <dgm:pt modelId="{861B57FC-6B0B-4A3C-89B8-D636454F0AC5}" type="parTrans" cxnId="{BA428BCF-A40F-4261-98A2-FE0CC9F42E1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E9DCF4-C0B7-4611-B418-8B124018D09A}" type="sibTrans" cxnId="{BA428BCF-A40F-4261-98A2-FE0CC9F42E1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1DF65A-B64B-4BBC-AB56-B2FAB463176D}" type="pres">
      <dgm:prSet presAssocID="{98466716-1819-4DBD-98C1-D7C6D42103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262A5D-1AF7-4780-890A-C7F7453F928B}" type="pres">
      <dgm:prSet presAssocID="{1021C547-95AF-49AD-963A-E9314D925942}" presName="root1" presStyleCnt="0"/>
      <dgm:spPr/>
    </dgm:pt>
    <dgm:pt modelId="{873BF8FB-CC42-4769-887D-B9B517FAC778}" type="pres">
      <dgm:prSet presAssocID="{1021C547-95AF-49AD-963A-E9314D925942}" presName="LevelOneTextNode" presStyleLbl="node0" presStyleIdx="0" presStyleCnt="2" custScaleX="210672" custScaleY="199828" custLinFactNeighborX="-81518" custLinFactNeighborY="-49715">
        <dgm:presLayoutVars>
          <dgm:chPref val="3"/>
        </dgm:presLayoutVars>
      </dgm:prSet>
      <dgm:spPr/>
    </dgm:pt>
    <dgm:pt modelId="{D32966D8-0372-438D-89C8-7A59ED46B60E}" type="pres">
      <dgm:prSet presAssocID="{1021C547-95AF-49AD-963A-E9314D925942}" presName="level2hierChild" presStyleCnt="0"/>
      <dgm:spPr/>
    </dgm:pt>
    <dgm:pt modelId="{CAE70106-1BC7-492C-91A7-96EE846B7220}" type="pres">
      <dgm:prSet presAssocID="{02DB2EB0-E136-4DE5-A2F5-AFA9B584E27A}" presName="conn2-1" presStyleLbl="parChTrans1D2" presStyleIdx="0" presStyleCnt="2"/>
      <dgm:spPr/>
    </dgm:pt>
    <dgm:pt modelId="{3EFCCC15-7978-4960-B476-DFCE75DA7BDA}" type="pres">
      <dgm:prSet presAssocID="{02DB2EB0-E136-4DE5-A2F5-AFA9B584E27A}" presName="connTx" presStyleLbl="parChTrans1D2" presStyleIdx="0" presStyleCnt="2"/>
      <dgm:spPr/>
    </dgm:pt>
    <dgm:pt modelId="{AECE546F-69DD-4BFF-A118-0D8613DA3AB7}" type="pres">
      <dgm:prSet presAssocID="{1956337A-84E2-4782-B1D4-F8E25C3FE52B}" presName="root2" presStyleCnt="0"/>
      <dgm:spPr/>
    </dgm:pt>
    <dgm:pt modelId="{77D2B386-F66B-4125-B988-F8C7F1C32354}" type="pres">
      <dgm:prSet presAssocID="{1956337A-84E2-4782-B1D4-F8E25C3FE52B}" presName="LevelTwoTextNode" presStyleLbl="node2" presStyleIdx="0" presStyleCnt="2" custScaleX="220958" custScaleY="157855" custLinFactY="-34069" custLinFactNeighborX="-3526" custLinFactNeighborY="-100000">
        <dgm:presLayoutVars>
          <dgm:chPref val="3"/>
        </dgm:presLayoutVars>
      </dgm:prSet>
      <dgm:spPr/>
    </dgm:pt>
    <dgm:pt modelId="{6A899162-EC5A-4D31-8783-60A85FE6D222}" type="pres">
      <dgm:prSet presAssocID="{1956337A-84E2-4782-B1D4-F8E25C3FE52B}" presName="level3hierChild" presStyleCnt="0"/>
      <dgm:spPr/>
    </dgm:pt>
    <dgm:pt modelId="{D2781607-53E0-45DE-8240-D69141D7E61F}" type="pres">
      <dgm:prSet presAssocID="{E11BB940-033A-4D27-84A4-71EABDAE3C6F}" presName="conn2-1" presStyleLbl="parChTrans1D3" presStyleIdx="0" presStyleCnt="1"/>
      <dgm:spPr/>
    </dgm:pt>
    <dgm:pt modelId="{E79662DD-C77C-4570-941B-7C9858B566D1}" type="pres">
      <dgm:prSet presAssocID="{E11BB940-033A-4D27-84A4-71EABDAE3C6F}" presName="connTx" presStyleLbl="parChTrans1D3" presStyleIdx="0" presStyleCnt="1"/>
      <dgm:spPr/>
    </dgm:pt>
    <dgm:pt modelId="{93C0BDB9-60BD-42D2-B866-06B256023AE4}" type="pres">
      <dgm:prSet presAssocID="{F109DA87-6E76-41C8-83AA-E4F6A3EDE012}" presName="root2" presStyleCnt="0"/>
      <dgm:spPr/>
    </dgm:pt>
    <dgm:pt modelId="{A4FBACD1-381B-48CE-933E-1A14F710049E}" type="pres">
      <dgm:prSet presAssocID="{F109DA87-6E76-41C8-83AA-E4F6A3EDE012}" presName="LevelTwoTextNode" presStyleLbl="node3" presStyleIdx="0" presStyleCnt="1" custScaleX="935726" custScaleY="261253" custLinFactNeighborX="-11606" custLinFactNeighborY="-98324">
        <dgm:presLayoutVars>
          <dgm:chPref val="3"/>
        </dgm:presLayoutVars>
      </dgm:prSet>
      <dgm:spPr/>
    </dgm:pt>
    <dgm:pt modelId="{B71E1F4E-58B3-4E85-984F-ED8F791A1533}" type="pres">
      <dgm:prSet presAssocID="{F109DA87-6E76-41C8-83AA-E4F6A3EDE012}" presName="level3hierChild" presStyleCnt="0"/>
      <dgm:spPr/>
    </dgm:pt>
    <dgm:pt modelId="{ED754C8A-D572-4C5E-8F66-982C48888CF0}" type="pres">
      <dgm:prSet presAssocID="{C8A0DBD3-1410-4D3B-AE54-9B7EB5B035CA}" presName="conn2-1" presStyleLbl="parChTrans1D2" presStyleIdx="1" presStyleCnt="2"/>
      <dgm:spPr/>
    </dgm:pt>
    <dgm:pt modelId="{330386D1-3252-4BF9-8057-1E3972542668}" type="pres">
      <dgm:prSet presAssocID="{C8A0DBD3-1410-4D3B-AE54-9B7EB5B035CA}" presName="connTx" presStyleLbl="parChTrans1D2" presStyleIdx="1" presStyleCnt="2"/>
      <dgm:spPr/>
    </dgm:pt>
    <dgm:pt modelId="{1BA8315D-C095-497A-8139-B43F24FEDF6C}" type="pres">
      <dgm:prSet presAssocID="{9AA5ADA7-33BE-4AE9-9420-5E9F7373E951}" presName="root2" presStyleCnt="0"/>
      <dgm:spPr/>
    </dgm:pt>
    <dgm:pt modelId="{C485FB1D-50BF-428B-9C85-D80ACFF13E4A}" type="pres">
      <dgm:prSet presAssocID="{9AA5ADA7-33BE-4AE9-9420-5E9F7373E951}" presName="LevelTwoTextNode" presStyleLbl="node2" presStyleIdx="1" presStyleCnt="2" custScaleX="213834" custScaleY="163943" custLinFactNeighborX="-12092" custLinFactNeighborY="-61624">
        <dgm:presLayoutVars>
          <dgm:chPref val="3"/>
        </dgm:presLayoutVars>
      </dgm:prSet>
      <dgm:spPr/>
    </dgm:pt>
    <dgm:pt modelId="{CBFADDDB-2120-4B92-B487-15CD7219E90D}" type="pres">
      <dgm:prSet presAssocID="{9AA5ADA7-33BE-4AE9-9420-5E9F7373E951}" presName="level3hierChild" presStyleCnt="0"/>
      <dgm:spPr/>
    </dgm:pt>
    <dgm:pt modelId="{C9A46B77-DD00-405B-947B-AED976427C9B}" type="pres">
      <dgm:prSet presAssocID="{D7095226-D03D-4FF5-9C3D-EED5B0B75604}" presName="root1" presStyleCnt="0"/>
      <dgm:spPr/>
    </dgm:pt>
    <dgm:pt modelId="{974CE449-00FB-4DE8-A21E-885053B84623}" type="pres">
      <dgm:prSet presAssocID="{D7095226-D03D-4FF5-9C3D-EED5B0B75604}" presName="LevelOneTextNode" presStyleLbl="node0" presStyleIdx="1" presStyleCnt="2" custScaleX="228541" custScaleY="170923" custLinFactX="100000" custLinFactNeighborX="138580" custLinFactNeighborY="59987">
        <dgm:presLayoutVars>
          <dgm:chPref val="3"/>
        </dgm:presLayoutVars>
      </dgm:prSet>
      <dgm:spPr/>
    </dgm:pt>
    <dgm:pt modelId="{BA863C83-4C48-4589-A18C-E298F9D2D9EA}" type="pres">
      <dgm:prSet presAssocID="{D7095226-D03D-4FF5-9C3D-EED5B0B75604}" presName="level2hierChild" presStyleCnt="0"/>
      <dgm:spPr/>
    </dgm:pt>
  </dgm:ptLst>
  <dgm:cxnLst>
    <dgm:cxn modelId="{C02AAC06-01A8-4896-A320-D18CC8891544}" srcId="{98466716-1819-4DBD-98C1-D7C6D421030E}" destId="{1021C547-95AF-49AD-963A-E9314D925942}" srcOrd="0" destOrd="0" parTransId="{BAC9D1C5-253D-48B1-A4E5-4A7CEC17DD5F}" sibTransId="{6B3E1242-2709-4DDE-942D-1D23B26F3448}"/>
    <dgm:cxn modelId="{CC03C30B-2327-464C-9E1D-9CBEEE9F9B98}" type="presOf" srcId="{1956337A-84E2-4782-B1D4-F8E25C3FE52B}" destId="{77D2B386-F66B-4125-B988-F8C7F1C32354}" srcOrd="0" destOrd="0" presId="urn:microsoft.com/office/officeart/2005/8/layout/hierarchy2"/>
    <dgm:cxn modelId="{F7594215-34F1-4AC7-B79C-2E4A3BCBD9D0}" type="presOf" srcId="{98466716-1819-4DBD-98C1-D7C6D421030E}" destId="{001DF65A-B64B-4BBC-AB56-B2FAB463176D}" srcOrd="0" destOrd="0" presId="urn:microsoft.com/office/officeart/2005/8/layout/hierarchy2"/>
    <dgm:cxn modelId="{5C33B71D-45AF-4B32-A313-7E83EC8D434D}" srcId="{1021C547-95AF-49AD-963A-E9314D925942}" destId="{9AA5ADA7-33BE-4AE9-9420-5E9F7373E951}" srcOrd="1" destOrd="0" parTransId="{C8A0DBD3-1410-4D3B-AE54-9B7EB5B035CA}" sibTransId="{88C8AEAA-F891-41FC-90B2-FE1011AB8879}"/>
    <dgm:cxn modelId="{3487DE66-B2D4-46D6-8E7F-570785E88910}" type="presOf" srcId="{E11BB940-033A-4D27-84A4-71EABDAE3C6F}" destId="{E79662DD-C77C-4570-941B-7C9858B566D1}" srcOrd="1" destOrd="0" presId="urn:microsoft.com/office/officeart/2005/8/layout/hierarchy2"/>
    <dgm:cxn modelId="{22002F75-38C2-4A6E-9537-A0445214F008}" srcId="{1021C547-95AF-49AD-963A-E9314D925942}" destId="{1956337A-84E2-4782-B1D4-F8E25C3FE52B}" srcOrd="0" destOrd="0" parTransId="{02DB2EB0-E136-4DE5-A2F5-AFA9B584E27A}" sibTransId="{A0E6A062-0654-457D-AB89-F6A217A542A5}"/>
    <dgm:cxn modelId="{14E8277C-47CB-4BCD-B60A-251C50ED8CDC}" type="presOf" srcId="{C8A0DBD3-1410-4D3B-AE54-9B7EB5B035CA}" destId="{330386D1-3252-4BF9-8057-1E3972542668}" srcOrd="1" destOrd="0" presId="urn:microsoft.com/office/officeart/2005/8/layout/hierarchy2"/>
    <dgm:cxn modelId="{5C09E196-7A72-43BE-B9F2-BB44839D5F7F}" type="presOf" srcId="{02DB2EB0-E136-4DE5-A2F5-AFA9B584E27A}" destId="{CAE70106-1BC7-492C-91A7-96EE846B7220}" srcOrd="0" destOrd="0" presId="urn:microsoft.com/office/officeart/2005/8/layout/hierarchy2"/>
    <dgm:cxn modelId="{44AE35A6-2FA0-4C47-8EF0-C63CF3631CEB}" srcId="{1956337A-84E2-4782-B1D4-F8E25C3FE52B}" destId="{F109DA87-6E76-41C8-83AA-E4F6A3EDE012}" srcOrd="0" destOrd="0" parTransId="{E11BB940-033A-4D27-84A4-71EABDAE3C6F}" sibTransId="{861ACF64-657A-4BF7-A2DC-F5A0AD56F3B2}"/>
    <dgm:cxn modelId="{CCA640CE-BE9E-472C-BAB3-17030528314F}" type="presOf" srcId="{E11BB940-033A-4D27-84A4-71EABDAE3C6F}" destId="{D2781607-53E0-45DE-8240-D69141D7E61F}" srcOrd="0" destOrd="0" presId="urn:microsoft.com/office/officeart/2005/8/layout/hierarchy2"/>
    <dgm:cxn modelId="{BA428BCF-A40F-4261-98A2-FE0CC9F42E10}" srcId="{98466716-1819-4DBD-98C1-D7C6D421030E}" destId="{D7095226-D03D-4FF5-9C3D-EED5B0B75604}" srcOrd="1" destOrd="0" parTransId="{861B57FC-6B0B-4A3C-89B8-D636454F0AC5}" sibTransId="{93E9DCF4-C0B7-4611-B418-8B124018D09A}"/>
    <dgm:cxn modelId="{C1325AD0-7D70-4EC0-95D6-32BB819CF406}" type="presOf" srcId="{02DB2EB0-E136-4DE5-A2F5-AFA9B584E27A}" destId="{3EFCCC15-7978-4960-B476-DFCE75DA7BDA}" srcOrd="1" destOrd="0" presId="urn:microsoft.com/office/officeart/2005/8/layout/hierarchy2"/>
    <dgm:cxn modelId="{0CA3FCDB-F4DB-4C73-B83A-84FFF88FF26C}" type="presOf" srcId="{F109DA87-6E76-41C8-83AA-E4F6A3EDE012}" destId="{A4FBACD1-381B-48CE-933E-1A14F710049E}" srcOrd="0" destOrd="0" presId="urn:microsoft.com/office/officeart/2005/8/layout/hierarchy2"/>
    <dgm:cxn modelId="{1000D3DD-9A52-4C62-96AB-7DC00BF4400E}" type="presOf" srcId="{C8A0DBD3-1410-4D3B-AE54-9B7EB5B035CA}" destId="{ED754C8A-D572-4C5E-8F66-982C48888CF0}" srcOrd="0" destOrd="0" presId="urn:microsoft.com/office/officeart/2005/8/layout/hierarchy2"/>
    <dgm:cxn modelId="{65825AE9-04C5-4C1D-9CBC-4EB0E5E9D2C1}" type="presOf" srcId="{D7095226-D03D-4FF5-9C3D-EED5B0B75604}" destId="{974CE449-00FB-4DE8-A21E-885053B84623}" srcOrd="0" destOrd="0" presId="urn:microsoft.com/office/officeart/2005/8/layout/hierarchy2"/>
    <dgm:cxn modelId="{0295B7EB-D2F1-4C10-B669-5ED038B9E360}" type="presOf" srcId="{9AA5ADA7-33BE-4AE9-9420-5E9F7373E951}" destId="{C485FB1D-50BF-428B-9C85-D80ACFF13E4A}" srcOrd="0" destOrd="0" presId="urn:microsoft.com/office/officeart/2005/8/layout/hierarchy2"/>
    <dgm:cxn modelId="{FDBA3AF1-B61E-49E6-9986-4D0F1973718B}" type="presOf" srcId="{1021C547-95AF-49AD-963A-E9314D925942}" destId="{873BF8FB-CC42-4769-887D-B9B517FAC778}" srcOrd="0" destOrd="0" presId="urn:microsoft.com/office/officeart/2005/8/layout/hierarchy2"/>
    <dgm:cxn modelId="{1B54267F-5936-425C-AC87-968D50C65233}" type="presParOf" srcId="{001DF65A-B64B-4BBC-AB56-B2FAB463176D}" destId="{43262A5D-1AF7-4780-890A-C7F7453F928B}" srcOrd="0" destOrd="0" presId="urn:microsoft.com/office/officeart/2005/8/layout/hierarchy2"/>
    <dgm:cxn modelId="{AC80E8B7-24D9-4E31-BED0-3B1918580A1F}" type="presParOf" srcId="{43262A5D-1AF7-4780-890A-C7F7453F928B}" destId="{873BF8FB-CC42-4769-887D-B9B517FAC778}" srcOrd="0" destOrd="0" presId="urn:microsoft.com/office/officeart/2005/8/layout/hierarchy2"/>
    <dgm:cxn modelId="{32DBA6A6-6745-4A65-95FA-2B1554630605}" type="presParOf" srcId="{43262A5D-1AF7-4780-890A-C7F7453F928B}" destId="{D32966D8-0372-438D-89C8-7A59ED46B60E}" srcOrd="1" destOrd="0" presId="urn:microsoft.com/office/officeart/2005/8/layout/hierarchy2"/>
    <dgm:cxn modelId="{83F06AB1-2A5A-42E5-9440-A4B4F66A5ED1}" type="presParOf" srcId="{D32966D8-0372-438D-89C8-7A59ED46B60E}" destId="{CAE70106-1BC7-492C-91A7-96EE846B7220}" srcOrd="0" destOrd="0" presId="urn:microsoft.com/office/officeart/2005/8/layout/hierarchy2"/>
    <dgm:cxn modelId="{C028CAE1-F7E2-493F-89BD-FAC914A19426}" type="presParOf" srcId="{CAE70106-1BC7-492C-91A7-96EE846B7220}" destId="{3EFCCC15-7978-4960-B476-DFCE75DA7BDA}" srcOrd="0" destOrd="0" presId="urn:microsoft.com/office/officeart/2005/8/layout/hierarchy2"/>
    <dgm:cxn modelId="{37B7BF73-2EAC-457C-965B-30B027ACB6C3}" type="presParOf" srcId="{D32966D8-0372-438D-89C8-7A59ED46B60E}" destId="{AECE546F-69DD-4BFF-A118-0D8613DA3AB7}" srcOrd="1" destOrd="0" presId="urn:microsoft.com/office/officeart/2005/8/layout/hierarchy2"/>
    <dgm:cxn modelId="{A18E66B6-985A-4EF2-A5DB-0456FE65ECA1}" type="presParOf" srcId="{AECE546F-69DD-4BFF-A118-0D8613DA3AB7}" destId="{77D2B386-F66B-4125-B988-F8C7F1C32354}" srcOrd="0" destOrd="0" presId="urn:microsoft.com/office/officeart/2005/8/layout/hierarchy2"/>
    <dgm:cxn modelId="{1754DD40-F488-4DEA-95C7-2D15CA3B3A3B}" type="presParOf" srcId="{AECE546F-69DD-4BFF-A118-0D8613DA3AB7}" destId="{6A899162-EC5A-4D31-8783-60A85FE6D222}" srcOrd="1" destOrd="0" presId="urn:microsoft.com/office/officeart/2005/8/layout/hierarchy2"/>
    <dgm:cxn modelId="{55D5B676-356E-4C52-AD6D-431EC4CD3318}" type="presParOf" srcId="{6A899162-EC5A-4D31-8783-60A85FE6D222}" destId="{D2781607-53E0-45DE-8240-D69141D7E61F}" srcOrd="0" destOrd="0" presId="urn:microsoft.com/office/officeart/2005/8/layout/hierarchy2"/>
    <dgm:cxn modelId="{1FD95D11-4A47-4824-9714-1786DC9CF262}" type="presParOf" srcId="{D2781607-53E0-45DE-8240-D69141D7E61F}" destId="{E79662DD-C77C-4570-941B-7C9858B566D1}" srcOrd="0" destOrd="0" presId="urn:microsoft.com/office/officeart/2005/8/layout/hierarchy2"/>
    <dgm:cxn modelId="{F7F3C46A-BA57-4573-893F-2AB976DB9166}" type="presParOf" srcId="{6A899162-EC5A-4D31-8783-60A85FE6D222}" destId="{93C0BDB9-60BD-42D2-B866-06B256023AE4}" srcOrd="1" destOrd="0" presId="urn:microsoft.com/office/officeart/2005/8/layout/hierarchy2"/>
    <dgm:cxn modelId="{B4D1DC47-28D1-4D8D-A4C5-0FB811407B80}" type="presParOf" srcId="{93C0BDB9-60BD-42D2-B866-06B256023AE4}" destId="{A4FBACD1-381B-48CE-933E-1A14F710049E}" srcOrd="0" destOrd="0" presId="urn:microsoft.com/office/officeart/2005/8/layout/hierarchy2"/>
    <dgm:cxn modelId="{F108AAD7-080E-4692-BD6C-287B97705665}" type="presParOf" srcId="{93C0BDB9-60BD-42D2-B866-06B256023AE4}" destId="{B71E1F4E-58B3-4E85-984F-ED8F791A1533}" srcOrd="1" destOrd="0" presId="urn:microsoft.com/office/officeart/2005/8/layout/hierarchy2"/>
    <dgm:cxn modelId="{C6F8AC1C-5E10-4972-AA8A-232A7BFAC5C4}" type="presParOf" srcId="{D32966D8-0372-438D-89C8-7A59ED46B60E}" destId="{ED754C8A-D572-4C5E-8F66-982C48888CF0}" srcOrd="2" destOrd="0" presId="urn:microsoft.com/office/officeart/2005/8/layout/hierarchy2"/>
    <dgm:cxn modelId="{B914C74A-FD10-4A03-81AF-70A14B1232A0}" type="presParOf" srcId="{ED754C8A-D572-4C5E-8F66-982C48888CF0}" destId="{330386D1-3252-4BF9-8057-1E3972542668}" srcOrd="0" destOrd="0" presId="urn:microsoft.com/office/officeart/2005/8/layout/hierarchy2"/>
    <dgm:cxn modelId="{D213A042-C9F2-4003-8836-6654D3DB6F85}" type="presParOf" srcId="{D32966D8-0372-438D-89C8-7A59ED46B60E}" destId="{1BA8315D-C095-497A-8139-B43F24FEDF6C}" srcOrd="3" destOrd="0" presId="urn:microsoft.com/office/officeart/2005/8/layout/hierarchy2"/>
    <dgm:cxn modelId="{20EA7FB2-9C5E-4F64-AAC7-935B690ADD7D}" type="presParOf" srcId="{1BA8315D-C095-497A-8139-B43F24FEDF6C}" destId="{C485FB1D-50BF-428B-9C85-D80ACFF13E4A}" srcOrd="0" destOrd="0" presId="urn:microsoft.com/office/officeart/2005/8/layout/hierarchy2"/>
    <dgm:cxn modelId="{0CC816D9-2FB5-4139-BB40-FF46AFC878CF}" type="presParOf" srcId="{1BA8315D-C095-497A-8139-B43F24FEDF6C}" destId="{CBFADDDB-2120-4B92-B487-15CD7219E90D}" srcOrd="1" destOrd="0" presId="urn:microsoft.com/office/officeart/2005/8/layout/hierarchy2"/>
    <dgm:cxn modelId="{981A5D2D-598A-4C5D-984D-FEEE8AE193CE}" type="presParOf" srcId="{001DF65A-B64B-4BBC-AB56-B2FAB463176D}" destId="{C9A46B77-DD00-405B-947B-AED976427C9B}" srcOrd="1" destOrd="0" presId="urn:microsoft.com/office/officeart/2005/8/layout/hierarchy2"/>
    <dgm:cxn modelId="{347E45E2-D960-40E5-BBDA-CD015084CFFA}" type="presParOf" srcId="{C9A46B77-DD00-405B-947B-AED976427C9B}" destId="{974CE449-00FB-4DE8-A21E-885053B84623}" srcOrd="0" destOrd="0" presId="urn:microsoft.com/office/officeart/2005/8/layout/hierarchy2"/>
    <dgm:cxn modelId="{F7AE32C4-4B78-458D-90DD-925F45FA240D}" type="presParOf" srcId="{C9A46B77-DD00-405B-947B-AED976427C9B}" destId="{BA863C83-4C48-4589-A18C-E298F9D2D9EA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FA838-ED87-4BE3-9BF9-D128B883F5DC}">
      <dsp:nvSpPr>
        <dsp:cNvPr id="0" name=""/>
        <dsp:cNvSpPr/>
      </dsp:nvSpPr>
      <dsp:spPr>
        <a:xfrm>
          <a:off x="831626" y="40047"/>
          <a:ext cx="3033846" cy="1149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Самка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комара </a:t>
          </a:r>
          <a:r>
            <a:rPr lang="ru-RU" sz="1100" b="1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Anopheles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–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i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основной хозяин 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малярийного плазмодия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Кровь с  </a:t>
          </a:r>
          <a:r>
            <a:rPr lang="ru-RU" sz="110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гаметоцитами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желудок комара       (гаметы - оплодотворение гамет (до 1000) </a:t>
          </a:r>
          <a:r>
            <a:rPr lang="ru-RU" sz="110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спорозоитов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(спорогония)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- слюнные железы комара.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65282" y="73703"/>
        <a:ext cx="2966534" cy="1081797"/>
      </dsp:txXfrm>
    </dsp:sp>
    <dsp:sp modelId="{F6A6D6FD-4907-4B7F-81C9-A0BF73608025}">
      <dsp:nvSpPr>
        <dsp:cNvPr id="0" name=""/>
        <dsp:cNvSpPr/>
      </dsp:nvSpPr>
      <dsp:spPr>
        <a:xfrm rot="5521353">
          <a:off x="2231068" y="1123059"/>
          <a:ext cx="186167" cy="3647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2286918" y="1196011"/>
        <a:ext cx="74467" cy="218856"/>
      </dsp:txXfrm>
    </dsp:sp>
    <dsp:sp modelId="{9C4FDEDC-A522-495B-82B7-F137A30C68E5}">
      <dsp:nvSpPr>
        <dsp:cNvPr id="0" name=""/>
        <dsp:cNvSpPr/>
      </dsp:nvSpPr>
      <dsp:spPr>
        <a:xfrm>
          <a:off x="582542" y="1421721"/>
          <a:ext cx="3405213" cy="1976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Человек -</a:t>
          </a:r>
          <a:r>
            <a:rPr lang="ru-RU" sz="1100" b="1" i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промежуточный хозяин 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малярийного плазмодия.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Спорозоиты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печень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( </a:t>
          </a:r>
          <a:r>
            <a:rPr lang="ru-RU" sz="110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мерозоиты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(</a:t>
          </a:r>
          <a:r>
            <a:rPr lang="ru-RU" sz="1100" b="1" kern="12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тканевая шизогония 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= без клинических проявлений =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сдавать анализ крови на малярию в этот период не имеет смысла (плазмодии в крови отсутствуют)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Мерозоиты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в 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эритроциты 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ru-RU" sz="1100" b="1" kern="12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эритроцитарная шизогония</a:t>
          </a:r>
          <a:r>
            <a:rPr lang="en-US" sz="1100" b="1" kern="12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= клиническим проявлениям</a:t>
          </a:r>
          <a:r>
            <a:rPr lang="en-US" sz="11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=  только в этот период  в крови можно обнаружить паразита    -  </a:t>
          </a:r>
          <a:r>
            <a:rPr lang="ru-RU" sz="1100" b="0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гаметоциты</a:t>
          </a:r>
          <a:r>
            <a:rPr lang="ru-RU" sz="1100" b="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sp:txBody>
      <dsp:txXfrm>
        <a:off x="640428" y="1479607"/>
        <a:ext cx="3289441" cy="1860592"/>
      </dsp:txXfrm>
    </dsp:sp>
    <dsp:sp modelId="{FDD1FF9C-425F-4CF0-9F3F-7EDD836C6E5F}">
      <dsp:nvSpPr>
        <dsp:cNvPr id="0" name=""/>
        <dsp:cNvSpPr/>
      </dsp:nvSpPr>
      <dsp:spPr>
        <a:xfrm rot="16321353">
          <a:off x="2231068" y="1123059"/>
          <a:ext cx="186167" cy="3647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286918" y="1196011"/>
        <a:ext cx="74467" cy="21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BF8FB-CC42-4769-887D-B9B517FAC778}">
      <dsp:nvSpPr>
        <dsp:cNvPr id="0" name=""/>
        <dsp:cNvSpPr/>
      </dsp:nvSpPr>
      <dsp:spPr>
        <a:xfrm>
          <a:off x="0" y="744815"/>
          <a:ext cx="1304237" cy="618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МАЛЯРИЯ          в мире</a:t>
          </a:r>
        </a:p>
      </dsp:txBody>
      <dsp:txXfrm>
        <a:off x="18117" y="762932"/>
        <a:ext cx="1268003" cy="582317"/>
      </dsp:txXfrm>
    </dsp:sp>
    <dsp:sp modelId="{CAE70106-1BC7-492C-91A7-96EE846B7220}">
      <dsp:nvSpPr>
        <dsp:cNvPr id="0" name=""/>
        <dsp:cNvSpPr/>
      </dsp:nvSpPr>
      <dsp:spPr>
        <a:xfrm rot="17600165">
          <a:off x="1127301" y="774424"/>
          <a:ext cx="585999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585999" y="1063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405651" y="770410"/>
        <a:ext cx="29299" cy="29299"/>
      </dsp:txXfrm>
    </dsp:sp>
    <dsp:sp modelId="{77D2B386-F66B-4125-B988-F8C7F1C32354}">
      <dsp:nvSpPr>
        <dsp:cNvPr id="0" name=""/>
        <dsp:cNvSpPr/>
      </dsp:nvSpPr>
      <dsp:spPr>
        <a:xfrm>
          <a:off x="1536365" y="271714"/>
          <a:ext cx="1367916" cy="4886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ea typeface="Tahoma" pitchFamily="34" charset="0"/>
              <a:cs typeface="Times New Roman" pitchFamily="18" charset="0"/>
            </a:rPr>
            <a:t>Африка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95%</a:t>
          </a:r>
        </a:p>
      </dsp:txBody>
      <dsp:txXfrm>
        <a:off x="1550676" y="286025"/>
        <a:ext cx="1339294" cy="460005"/>
      </dsp:txXfrm>
    </dsp:sp>
    <dsp:sp modelId="{D2781607-53E0-45DE-8240-D69141D7E61F}">
      <dsp:nvSpPr>
        <dsp:cNvPr id="0" name=""/>
        <dsp:cNvSpPr/>
      </dsp:nvSpPr>
      <dsp:spPr>
        <a:xfrm rot="1754708">
          <a:off x="2889848" y="560716"/>
          <a:ext cx="226479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226479" y="1063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997425" y="565689"/>
        <a:ext cx="11323" cy="11323"/>
      </dsp:txXfrm>
    </dsp:sp>
    <dsp:sp modelId="{A4FBACD1-381B-48CE-933E-1A14F710049E}">
      <dsp:nvSpPr>
        <dsp:cNvPr id="0" name=""/>
        <dsp:cNvSpPr/>
      </dsp:nvSpPr>
      <dsp:spPr>
        <a:xfrm>
          <a:off x="3101893" y="222330"/>
          <a:ext cx="5792932" cy="80868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95% случаев малярии приходится на Африканский регион.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Почти 85% </a:t>
          </a:r>
          <a:r>
            <a:rPr lang="ru-RU" altLang="ru-RU" sz="105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случаев малярии приходится на 19 стран Африки к югу от Сахары и Индию. </a:t>
          </a:r>
          <a:r>
            <a:rPr lang="ru-RU" sz="105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Более половины всех случаев заболевания малярией в мире регистрируется в шести странах: Нигерии (25%), Демократической Республике Конго (12%), Уганде (5%), Кот-д'Ивуаре, Мозамбике и Нигере (по 4%).</a:t>
          </a:r>
          <a:endParaRPr lang="ru-RU" sz="105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25579" y="246016"/>
        <a:ext cx="5745560" cy="761316"/>
      </dsp:txXfrm>
    </dsp:sp>
    <dsp:sp modelId="{ED754C8A-D572-4C5E-8F66-982C48888CF0}">
      <dsp:nvSpPr>
        <dsp:cNvPr id="0" name=""/>
        <dsp:cNvSpPr/>
      </dsp:nvSpPr>
      <dsp:spPr>
        <a:xfrm rot="3130375">
          <a:off x="1247769" y="1158789"/>
          <a:ext cx="292032" cy="21270"/>
        </a:xfrm>
        <a:custGeom>
          <a:avLst/>
          <a:gdLst/>
          <a:ahLst/>
          <a:cxnLst/>
          <a:rect l="0" t="0" r="0" b="0"/>
          <a:pathLst>
            <a:path>
              <a:moveTo>
                <a:pt x="0" y="10635"/>
              </a:moveTo>
              <a:lnTo>
                <a:pt x="292032" y="1063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386485" y="1162123"/>
        <a:ext cx="14601" cy="14601"/>
      </dsp:txXfrm>
    </dsp:sp>
    <dsp:sp modelId="{C485FB1D-50BF-428B-9C85-D80ACFF13E4A}">
      <dsp:nvSpPr>
        <dsp:cNvPr id="0" name=""/>
        <dsp:cNvSpPr/>
      </dsp:nvSpPr>
      <dsp:spPr>
        <a:xfrm>
          <a:off x="1483334" y="1031021"/>
          <a:ext cx="1323812" cy="50747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ea typeface="Tahoma" pitchFamily="34" charset="0"/>
              <a:cs typeface="Times New Roman" pitchFamily="18" charset="0"/>
            </a:rPr>
            <a:t>Юго-Восточная Азия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3%</a:t>
          </a:r>
        </a:p>
      </dsp:txBody>
      <dsp:txXfrm>
        <a:off x="1498197" y="1045884"/>
        <a:ext cx="1294086" cy="477746"/>
      </dsp:txXfrm>
    </dsp:sp>
    <dsp:sp modelId="{974CE449-00FB-4DE8-A21E-885053B84623}">
      <dsp:nvSpPr>
        <dsp:cNvPr id="0" name=""/>
        <dsp:cNvSpPr/>
      </dsp:nvSpPr>
      <dsp:spPr>
        <a:xfrm>
          <a:off x="1483334" y="1749372"/>
          <a:ext cx="1414861" cy="52907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ea typeface="Tahoma" pitchFamily="34" charset="0"/>
              <a:cs typeface="Times New Roman" pitchFamily="18" charset="0"/>
            </a:rPr>
            <a:t>Восточное Средиземноморье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2%</a:t>
          </a:r>
        </a:p>
      </dsp:txBody>
      <dsp:txXfrm>
        <a:off x="1498830" y="1764868"/>
        <a:ext cx="1383869" cy="498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D4FC-E2B7-4ECB-806B-103FFC71ED1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C57-EFE9-4BBC-9883-E383D9E4A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0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1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г.: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возрастной структуре заболевших БЛ – 94% составили взрослые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пенсионеры (31%), рабочие (24%), и не работающие (21%), наиболее часто посещающие дачные участки и лесные массивы, с целью сбора цветов, ягод и грибов, отдыха, туризма.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число случаев БЛ зарегистрировано в августе-сентябре (39%), что является характерным для данного заболевания.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39% пациентов указали на укус клеща в анамнезе, что соответствует данным научных источников («около 50% больных пациентов с установленным диагнозом БЛ указывают на факт присасывания клеща»).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степени тяжести течения заболевания у 51% пациентов регистрировалась легкая форма, у 48% – средняя степень тяжести. 95% пациентов были пролечены амбулаторно, 5% – госпитализированы в стационары.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анализа, заболевшие БЛ только в 0,8% случаев (в 7 из 897 случаев) с профилактической целью принимали антибиотик по рекомендованной схеме, в 99,2% – профилактическое лечение не принимали. Таким образом, это подтверждает эффективность своевременного профилактического лечения в отношении клещевых инфекций с бактериальной этиологией, которая по данным научных источников составляет 87-95%.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 г. в большинстве случаев предполагаемым местом заражения БЛ минчан, которые отметили укус клеща в анамнезе, является Минская область – 45% (Минский, Пуховичский, Смолевичский, Дзержинский, Логойский, Воложинский и другие районы).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9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E2F4D7A-4FE4-408E-8BDD-8B56249AA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10A3DEA-E4FB-45D9-B89C-B9272EE44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2292E4FA-357C-E5D3-D4E8-FBF62D050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6488B1-E5E8-48B8-BA23-DC4CA84F4EF5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3379B06D-7C04-C400-B017-BC4ED517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3EEC268-C852-17EE-A73E-CFAE17EA1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>
                <a:solidFill>
                  <a:srgbClr val="FF0066"/>
                </a:solidFill>
                <a:cs typeface="Times New Roman" panose="02020603050405020304" pitchFamily="18" charset="0"/>
              </a:rPr>
              <a:t>Соблюдение мер индивидуальной  профилактики</a:t>
            </a:r>
          </a:p>
          <a:p>
            <a:pPr algn="just"/>
            <a:r>
              <a:rPr lang="ru-RU" altLang="ru-RU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altLang="ru-RU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ru-RU" altLang="ru-RU" b="1">
                <a:solidFill>
                  <a:srgbClr val="C00000"/>
                </a:solidFill>
                <a:cs typeface="Times New Roman" panose="02020603050405020304" pitchFamily="18" charset="0"/>
              </a:rPr>
              <a:t>Во время пребывания в лесу необходимо:</a:t>
            </a:r>
          </a:p>
          <a:p>
            <a:pPr algn="just"/>
            <a:endParaRPr lang="ru-RU" altLang="ru-RU" b="1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FF0000"/>
                </a:solidFill>
                <a:cs typeface="Times New Roman" panose="02020603050405020304" pitchFamily="18" charset="0"/>
              </a:rPr>
              <a:t>Максимально прикрывать тело</a:t>
            </a:r>
            <a:r>
              <a:rPr lang="ru-RU" altLang="ru-RU">
                <a:cs typeface="Times New Roman" panose="02020603050405020304" pitchFamily="18" charset="0"/>
              </a:rPr>
              <a:t>: надевать светлую одежду (на ней лучше видно клещей) с длинными рукавами, манжетами и капюшоном, брюки заправлять в носки.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Использовать противоклещевые репелленты</a:t>
            </a:r>
            <a:r>
              <a:rPr lang="ru-RU" altLang="ru-RU">
                <a:cs typeface="Times New Roman" panose="02020603050405020304" pitchFamily="18" charset="0"/>
              </a:rPr>
              <a:t>, в соответствии с инструкцией по их применению.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FF0000"/>
                </a:solidFill>
                <a:cs typeface="Times New Roman" panose="02020603050405020304" pitchFamily="18" charset="0"/>
              </a:rPr>
              <a:t>Осматривать</a:t>
            </a:r>
            <a:r>
              <a:rPr lang="ru-RU" altLang="ru-RU">
                <a:solidFill>
                  <a:srgbClr val="FF0000"/>
                </a:solidFill>
                <a:cs typeface="Times New Roman" panose="02020603050405020304" pitchFamily="18" charset="0"/>
              </a:rPr>
              <a:t> свою одежду</a:t>
            </a:r>
            <a:r>
              <a:rPr lang="ru-RU" altLang="ru-RU">
                <a:cs typeface="Times New Roman" panose="02020603050405020304" pitchFamily="18" charset="0"/>
              </a:rPr>
              <a:t> каждые 1,5-2 часа, периодически проводить </a:t>
            </a:r>
            <a:r>
              <a:rPr lang="ru-RU" altLang="ru-RU">
                <a:solidFill>
                  <a:srgbClr val="FF0000"/>
                </a:solidFill>
                <a:cs typeface="Times New Roman" panose="02020603050405020304" pitchFamily="18" charset="0"/>
              </a:rPr>
              <a:t>проверку кожных покровов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Выбирать маршрут</a:t>
            </a: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 для движения по широкой дороге, стараться не задевать растущие по обочинам траву и кустарник, если нет необходимости углубляться в лесной массив</a:t>
            </a:r>
            <a:endParaRPr lang="ru-RU" altLang="ru-RU" noProof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b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возвращении из леса тщательно осмотреть:</a:t>
            </a: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 одежду и кожные покровы.</a:t>
            </a:r>
          </a:p>
          <a:p>
            <a:pPr algn="just"/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 букеты из лесных и  полевых цветов и другие вещи принесенные из леса.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21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Риску заболевания малярией подвергаются 3,2 миллиарда человек  - почти половина населения в мире</a:t>
            </a:r>
          </a:p>
          <a:p>
            <a:pPr lvl="0" algn="just"/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93% случаев малярии приходится на 19 стран Африки к югу от Сахары и Индию.</a:t>
            </a:r>
          </a:p>
          <a:p>
            <a:pPr lvl="0" algn="just"/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Более половины всех случаев заболевания малярией в мире регистрируется в шести странах: Нигерии (25%), Демократической Республике Конго (12%), Уганде (5%), Кот-д'Ивуаре, Мозамбике и Нигере (по 4%).</a:t>
            </a:r>
            <a:endParaRPr lang="ru-RU" sz="1800" b="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ru-RU" sz="180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Plasmodium</a:t>
            </a:r>
            <a:r>
              <a:rPr lang="ru-RU" sz="18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falciparum</a:t>
            </a:r>
            <a:r>
              <a:rPr lang="ru-RU" sz="18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является наиболее распространенным малярийным паразитом в Африканском регионе, где на его долю приходится 99,7% сл., а также в Юго-Восточной Азии (50%), Восточного Средиземноморья (71%) и Западной части Тихого океана (65%). </a:t>
            </a:r>
          </a:p>
          <a:p>
            <a:pPr algn="just">
              <a:defRPr/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- 53% всех случаев заболевания малярией, вызванных </a:t>
            </a:r>
            <a:r>
              <a:rPr lang="ru-RU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ru-RU" sz="18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vivax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приходится на Регион Юго-Восточной Азии, причем большинство случаев регистрируется в Индии (47%). P. </a:t>
            </a:r>
            <a:r>
              <a:rPr 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vivax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является преобладающим паразитом в Регионе стран Америки, где он вызывает 75% случаев заболевания малярией.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effectLst/>
              <a:latin typeface="Tahoma" pitchFamily="34" charset="0"/>
              <a:ea typeface="Times New Roman" panose="02020603050405020304" pitchFamily="18" charset="0"/>
              <a:cs typeface="Tahoma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ЦУР 3.3.3 «Заболеваемость малярией на 1000 человек» позволяет определить территорию г. Минска как устойчивую по распространению инфекции, но с сохранением умеренного риска передачи. Случаи малярии, зарегистрированные в г. Минске в 2022 г., являются завозными (показатель 0,003 на 1000 населения). В настоящее время существует высокий риск завоза инфекций из неблагополучных стран, т.к. показатель миграции за последние годы имеет выраженную тенденцию к росту. Эффективный контроль ситуации по предупреждению заболевания, своевременному выявлению и лечению малярии, а также по проведению мониторинга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маляриогенной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восприимчивости территории г. Минска позволяет минимизировать риск завоза и распространения инфекции. 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5089-9D49-434D-9344-A8E16E1E8B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9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899FEF-C68B-4B38-A574-64F87DB0E0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B07DD15-54C8-4478-97E1-A9982DC16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11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CD33BA25-3BCA-23D2-14A5-97C94AEE84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66F34049-8243-7018-2453-3E884E685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C6366C95-E581-0A99-3E7C-F4B9A7229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1AD3D1-9704-437C-9924-3F00052B02A4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Клещевой энцефалит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— вирусная инфекция, поражающая оболочки, серое и белое вещество и другие отделы головного и спинного мозга ЦНС, корешки спинномозгового нерва и периферические нервы, приводящая к развитию парезов и параличей.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Вирус клещевого энцефалита </a:t>
            </a:r>
            <a:r>
              <a:rPr lang="en-US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нейротропный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, РНК-содержащий. Относится к роду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Flavivirus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, входит в семейство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Flaviviridae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экологической группы арбовирусов.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Механизм передачи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ВКЭ - </a:t>
            </a:r>
            <a:r>
              <a:rPr lang="ru-RU" altLang="ru-RU" sz="1200" b="1" i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трансмиссивный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 путь передачи – через укусы клеща, с его слюной. Реже </a:t>
            </a:r>
            <a:r>
              <a:rPr lang="ru-RU" altLang="ru-RU" sz="1200" b="1" i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алиментарный</a:t>
            </a:r>
            <a:r>
              <a:rPr lang="ru-RU" altLang="ru-RU" sz="12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путь передачи - через молоко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инфицированных коз и коров. Можно заболеть КЭ, при раздавливании клещей пальцами рук, при наличии на коже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микропорезов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или трещин.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Передача ВКЭ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может происходить в первые минуты присасывания клеща к человеку, заражающая доза - одна миллионная часть вирусного пула. </a:t>
            </a:r>
            <a:endParaRPr lang="en-US" alt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Резервуар и источники возбудителя: более 130 видов теплокровных диких и домашних животных и птиц восприимчивых к возбудителю, в т.ч. около 50 видов были обнаружены инфицированными ими. Однако основным видом, поддерживающим существование возбудителя в природе являются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иксодовые клещи.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слайде Сравнительная характеристика заболеваемости</a:t>
            </a:r>
            <a:b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клещевым энцефалитом </a:t>
            </a:r>
            <a: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западного типа  в РБ и некоторых стран Европы (областей, городов)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Заболеваемость КЭ превышает уровень РБ в странах Прибалтики в более чем в десять раз …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территории г. Минска клещевой энцефалит относится к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малораспространенным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заболеваниям.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Многолетняя динамика заболеваемости населения г. Минска  характеризуется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выраженной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тенденцией к росту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заболеваемости (Т пр. = +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,8%,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&lt;0,05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Минимальный показатель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заболеваемости –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0,73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100 тысяч населения (14 случаев) зарегистрирован в 2015 году,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максимальный показатель – 2, 6 (52 случая) в 2023 году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выше уровня прошлого 2022 года на 68,8%).</a:t>
            </a:r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зарегистрировано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52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случая заболевания (2022 г.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заболеваемости КЭ в г. Минске ежегодно не превышает таковой в целом по Республике Беларусь,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 г. – он ниже в 1,6 раза 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4,03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тысяч населения)</a:t>
            </a:r>
            <a:endParaRPr lang="ru-RU" sz="1200" dirty="0"/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 КЭ выше уровня среднего по РБ и рост по сравнению с 2022 отмечен также 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Брестской,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Гродненской обл.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1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 г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оду</a:t>
            </a:r>
            <a:endParaRPr lang="ru-RU" sz="1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заболевшие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взрослые (100%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большинство неработающие (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%) и прочие (29%),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количество случаев зарегистрировано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июля по октябрь (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81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укус клеща в анамнезе указали 48%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пациентов, остальные укус клеща не отмечали.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редположительно заражение КЭ произошло на территории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Минской области в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случаях, других областей 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%, за пределами РБ в 3%, в остальных случаях 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%) предполагаемая территория заражения не установлена.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 заболевшие КЭ (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100%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получили лечение в инфекционных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стационарах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клиническом течении преобладала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степень тяжести заболевания (88%). </a:t>
            </a:r>
          </a:p>
          <a:p>
            <a:pPr algn="just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все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вышеуказанное является характерным для доминирующего в Республике Беларусь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западного типа клещевого энцефалита.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 eaLnBrk="0" fontAlgn="base" hangingPunct="0"/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1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г. в г. Минске зарегистрированы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множественн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случаи клещевого энцефалита с алиментарным путем передачи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объединенные общим продуктом питания. </a:t>
            </a:r>
          </a:p>
          <a:p>
            <a:pPr indent="450215" algn="just" eaLnBrk="0" fontAlgn="base" hangingPunct="0"/>
            <a:endParaRPr lang="ru-RU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с 08.07.2022 г. по 19.07.2022 г. заболело 5 жителей г. Минска, которые употребили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козье молоко без термической обработки, привезенное из фермерского хозяйства Витебской области.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Заболевшие – все взрослые, две семьи (2 и 3 человека), проживающие в Первомайском районе. В июне 2022 г. за пределы г. Минска не выезжали.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симптомы заболевания: повышение температуры тела до 38-39ºС, головная боль, у некоторых – отмечалась боль в мышцах и суставах.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заболевшие госпитализированы в учреждение здравоохранения «Городская инфекционная клиническая больница», пролечены и выписаны в удовлетворительном состоянии. Диагнозы установлены исходя из эпидемиологического анамнеза (употребление козьего молока без термической обработки), клинических данных и результатов лабораторного обследования (выявление </a:t>
            </a:r>
            <a:r>
              <a:rPr lang="ru-RU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M и </a:t>
            </a:r>
            <a:r>
              <a:rPr lang="ru-RU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G к вирусу клещевого энцефалита).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eaLnBrk="0" fontAlgn="base" hangingPunct="0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Заключительные диагнозы: «Клещевой вирусный энцефалит менингеальная форма, средней тяжести» – в 3-х случаях, «Клещевой вирусный энцефалит менингоэнцефалитическая форма, средней тяжести» – в 1 случае, «Клещевой вирусный энцефалит лихорадочная форма, средней тяжести» – в 1 случае.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2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  <a:r>
              <a:rPr lang="ru-RU" altLang="ru-RU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клещевого энцефалита</a:t>
            </a:r>
          </a:p>
          <a:p>
            <a:pPr indent="-342900" eaLnBrk="1" hangingPunct="1">
              <a:defRPr/>
            </a:pPr>
            <a:r>
              <a:rPr lang="ru-RU" sz="1200" dirty="0">
                <a:latin typeface="Arial" charset="0"/>
              </a:rPr>
              <a:t>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Избегать контакта с переносчиком (использование защитной одежды, применение репеллентов, проведение само- 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взаимоосмотров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indent="-342900" eaLnBrk="1" hangingPunct="1">
              <a:buFontTx/>
              <a:buAutoNum type="arabicPeriod"/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Употреблять только кипяченое (пастеризованное, стерилизованное) козье и коровье молоко.</a:t>
            </a:r>
          </a:p>
          <a:p>
            <a:pPr eaLnBrk="1" hangingPunct="1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Своевременно проводить вакцинацию  работники лесоустроительных организаций, выполняющих работы на энзоотичных по КЭ территориях и другим лицам выезжающим в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эпиднеблагополучные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КЭ регионы России и др.</a:t>
            </a:r>
          </a:p>
          <a:p>
            <a:pPr eaLnBrk="1" hangingPunct="1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Использовать средства индивидуальной защиты рук при удалении клеща (перчатки, при их отсутствии -целлофановые пакеты и др.).  </a:t>
            </a:r>
          </a:p>
          <a:p>
            <a:pPr eaLnBrk="1" hangingPunct="1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появлении 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клинических симптомов заболевания 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(повышение температуры, головная боль и др.) пациенту необходимо обратиться 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консультации к врачу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как при наличии укуса клещ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а, </a:t>
            </a: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и при отсутствии укуса клеща в анамнезе,  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если пациент посещал лесные, дачные массивы, выгуливал животных и т.д. в границах потенциального инкубационного периода КЭ.</a:t>
            </a:r>
          </a:p>
          <a:p>
            <a:pPr eaLnBrk="1" hangingPunct="1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Иммунизация против клещевого энцефалита в Республике Беларусь осуществляется в соответствии с перечнем профилактических прививок по эпидемическим показаниям (Постановление Министерства здравоохранения Республики Беларусь № 42 от 17.05.2018 «О профилактических прививках»), т.е. работникам лесоустроительных организаций, выполняющим работы на территориях национального парка «Беловежская пуща», Березинского биосферного заповедника и других энзоотичных территориях. </a:t>
            </a:r>
          </a:p>
          <a:p>
            <a:pPr indent="457200" algn="just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Остальным гражданам прививку можно сделать на платной основе в учреждениях здравоохранения, городском центре вакцинопрофилактики на базе УЗ «Городская детская инфекционная клиническая больница», медицинских центрах. </a:t>
            </a:r>
          </a:p>
          <a:p>
            <a:pPr indent="457200" algn="just">
              <a:defRPr/>
            </a:pP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indent="457200" algn="just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Вакцинация проводится  по основной и экстренной схемам:</a:t>
            </a:r>
          </a:p>
          <a:p>
            <a:pPr indent="457200" algn="just">
              <a:defRPr/>
            </a:pP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Основная схема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(Первая вакцинация, вторая вакцинация через 1-7 месяцев, третья через - 12 месяцев) проводится с последующей ревакцинацией раз в 3 года. Чтобы сформировать иммунитет к началу эпидсезона, первую дозу вводят осенью, вторую зимой.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Экстренная схема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применяется для </a:t>
            </a:r>
            <a:r>
              <a:rPr lang="ru-RU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невакцинированных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лиц, приезжающих в эндемичные очаги весной-летом. Проводится не менее 2-х прививок с интервалом в 0,5-1 месяц (защита сформируется не ранее 2-х недель после второй прививки). Для закрепления результата через 12 месяцев вводится третья доза вакцины. Далее, для поддержания иммунитета,  однократно в каждые 3 года проводится ревакцинация.</a:t>
            </a:r>
          </a:p>
          <a:p>
            <a:pPr indent="457200" algn="just">
              <a:defRPr/>
            </a:pP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indent="457200" algn="just">
              <a:defRPr/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Иммунитет появляется через две недели после введения второй дозы, в независимости от вида вакцины и выбранной схемы.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69A24D1-8E1F-40FA-A825-11E6ADF08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B06D133-CEDF-4032-83E9-0B768D69A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Болезнь Лайма (синонимы: иксодовые клещевые боррелиозы, Лайм-боррелиоз) - 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природноочаговое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трансмиссивное заболевание, вызываемое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 передающееся иксодовыми клещами, имеющее наклонность к хроническому и рецидивирующему течению, преимущественному поражению кожи, нервной системы, опорно-двигательного аппарата и сердца.</a:t>
            </a:r>
            <a:endParaRPr lang="en-US" alt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Возбудители БЛ относятся к  семейству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Spirochaetaceae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, роду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Borrelia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В настоящее время по отличиям в нуклеотидных последовательностях ДНК различают 13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геновидов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 Все они составляют комплекс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B.burgdorferi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sensu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lato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В Европе доказана патогенность 5 видов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геновидов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B.burgdorferi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sensu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stricto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B.garinii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B.afzelii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(+2 - </a:t>
            </a:r>
            <a:r>
              <a:rPr lang="en-US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B.spielmanii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B.bavariensis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Результаты исследований и клинических наблюдений последних лет позволяют предполагать, что от вида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может зависеть характер органных поражений у пациента. Так, получены данные о существовании ассоциации между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4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garinii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и  неврологическими проявлениями (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нейроборрелиоз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4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burgdorferi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s. s. (</a:t>
            </a:r>
            <a:r>
              <a:rPr lang="en-US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B.spielmanii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B.bavariensis</a:t>
            </a:r>
            <a:r>
              <a:rPr lang="en-US" altLang="ru-RU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) и  Лайм-артритом,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4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B.afzelii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и хроническим атрофическим дерматитом.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Таким образом, в настоящее время, под термином "Болезнь Лайма" принято подразумевать целую группу этиологически самостоятельных иксодовых клещевых боррелиозов.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Круг естественных носителей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в природных очагах включает многие виды диких и домашних позвоночных животных (главным образом различные виды грызунов, лоси и др.) и птиц.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Он определяется трофическими связями различных фаз зараженных </a:t>
            </a:r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клещей.</a:t>
            </a:r>
          </a:p>
          <a:p>
            <a:pPr eaLnBrk="1" hangingPunct="1"/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РБ распространены все перечисленные для Европы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боррелии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altLang="ru-RU" sz="1200" b="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Распределение стран Европы по риску укуса инфицированных </a:t>
            </a:r>
            <a:r>
              <a:rPr lang="ru-RU" altLang="ru-RU" sz="1200" b="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200" b="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клещей и соответственно по заражению болезнью Лайма  (оценка риска  Международного эпизоотического Бюро (МЭБ) стандарты на пяти уровнях (высокий, средний, низкий, незначительный, и нуль)</a:t>
            </a:r>
          </a:p>
          <a:p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РБ от нуля до незначительного </a:t>
            </a:r>
            <a:endParaRPr lang="ru-RU" b="1" dirty="0"/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Круг естественных носителей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в природных очагах включает многие виды диких и домашних позвоночных животных (главным образом различные виды грызунов, лоси и др.) и птиц.</a:t>
            </a:r>
          </a:p>
          <a:p>
            <a:pPr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Он определяется трофическими связями различных фаз зараженных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клещей.</a:t>
            </a: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Заражение человека происходит </a:t>
            </a:r>
          </a:p>
          <a:p>
            <a:pPr algn="just" eaLnBrk="1" hangingPunct="1"/>
            <a:r>
              <a:rPr lang="ru-RU" altLang="ru-RU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трансмиссивным путем</a:t>
            </a: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во время </a:t>
            </a:r>
            <a:r>
              <a:rPr lang="ru-RU" altLang="ru-RU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кровососания</a:t>
            </a: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голодных </a:t>
            </a:r>
            <a:r>
              <a:rPr lang="ru-RU" altLang="ru-RU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вирусофорных</a:t>
            </a: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клещей (с их слюной) </a:t>
            </a:r>
          </a:p>
          <a:p>
            <a:pPr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 eaLnBrk="0" fontAlgn="base" hangingPunct="0"/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Многолетняя заболеваемость населения г. Минска болезнью Лайма (далее – БЛ),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являющаяся косвенным показателем ЦУР 3.d.1 «Способность соблюдать международные медико-санитарные правила (ММСП) и готовность к чрезвычайным ситуациям в области общественного здравоохранения»,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характеризуется 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умеренной тенденцией к росту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 пр. = +4,7%,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&lt;0,05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0215" algn="just" eaLnBrk="0" fontAlgn="base" hangingPunct="0"/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Минимальный показатель заболеваемости зарегистрирован в 2021 году (19,7 на 100 тысяч населения, 398 случаев), максимальный в 2023 году (44,9 на 100 тысяч населения, 896 случаев).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just" eaLnBrk="0" fontAlgn="base" hangingPunct="0"/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2023 показатель заболеваемости болезнью Лайма населения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сравнению с аналогичным уровнем прошлого года вырос на 18,8% и составил 44,9 на 100 тысяч населения (896 случаев) (2022 – 37,76 на 100 тысяч населения, 759 случаев). </a:t>
            </a:r>
          </a:p>
          <a:p>
            <a:pPr indent="450000" algn="just" eaLnBrk="0" fontAlgn="base" hangingPunct="0"/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2014-2023 годы показатель заболеваемости населения болезнью Лайма в г. Минске  ежегодно выше, чем в целом по Республике Беларусь в 1,3 (2022 год) – 1,8 (2016 год) раза (в 2023 выше среднереспубликанского уровня в 1,3 раза), что вероятно связано с высоким уровнем качества диагностики в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информированности населения о необходимости обращения за медицинской помощью при появлении клинических симптомов заболевания после укуса клеща 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 БЛ выше уровня среднего по РБ и рост по сравнению с 2022 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Брестской,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Гродненской обл.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/>
              <a:t>Также как и при КЭ заболеваемость БЛ наиболее превышает уровень РБ в странах Прибалтики  …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C57-EFE9-4BBC-9883-E383D9E4AF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9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6" t="22383"/>
          <a:stretch/>
        </p:blipFill>
        <p:spPr>
          <a:xfrm>
            <a:off x="-1" y="0"/>
            <a:ext cx="2643717" cy="226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1532" y="144256"/>
            <a:ext cx="596700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ynsnest.com/images/emlyme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0" y="5964964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ABB95-4CEE-4B2C-9CC9-4F44511E66F3}"/>
              </a:ext>
            </a:extLst>
          </p:cNvPr>
          <p:cNvSpPr txBox="1"/>
          <p:nvPr/>
        </p:nvSpPr>
        <p:spPr>
          <a:xfrm>
            <a:off x="308344" y="2126366"/>
            <a:ext cx="8527311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Клещевые инфекции и малярия.</a:t>
            </a:r>
          </a:p>
          <a:p>
            <a:pPr algn="ctr"/>
            <a:r>
              <a:rPr lang="ru-RU" altLang="ru-RU" sz="2800" b="1" dirty="0">
                <a:solidFill>
                  <a:srgbClr val="A2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Профилактика.</a:t>
            </a:r>
          </a:p>
          <a:p>
            <a:pPr algn="ctr"/>
            <a:r>
              <a:rPr lang="ru-RU" altLang="ru-RU" sz="28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Задачи учреждений здравоохранения по проведению информационно-разъяснительной работы среди населения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492FF-C50C-462D-9650-E3E3CCFD5A99}"/>
              </a:ext>
            </a:extLst>
          </p:cNvPr>
          <p:cNvSpPr txBox="1"/>
          <p:nvPr/>
        </p:nvSpPr>
        <p:spPr>
          <a:xfrm>
            <a:off x="137566" y="5712799"/>
            <a:ext cx="19796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Семижон О.А</a:t>
            </a:r>
            <a:r>
              <a:rPr lang="ru-RU" altLang="ru-RU" sz="1200" dirty="0"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врач-эпидемиолог ПЭО ЭО ГУ «МГЦГЭ»</a:t>
            </a:r>
            <a:endParaRPr lang="ru-RU" sz="1200" dirty="0"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0A864-67F3-463C-8B11-F9485CE03AB2}"/>
              </a:ext>
            </a:extLst>
          </p:cNvPr>
          <p:cNvSpPr txBox="1"/>
          <p:nvPr/>
        </p:nvSpPr>
        <p:spPr>
          <a:xfrm>
            <a:off x="406491" y="6476297"/>
            <a:ext cx="14417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highlight>
                  <a:srgbClr val="FFFFFF"/>
                </a:highlight>
                <a:latin typeface="Times New Roman" pitchFamily="18" charset="0"/>
              </a:rPr>
              <a:t>        06.05 </a:t>
            </a:r>
            <a:r>
              <a:rPr lang="en-US" sz="1200" b="1" dirty="0">
                <a:highlight>
                  <a:srgbClr val="FFFFFF"/>
                </a:highlight>
                <a:latin typeface="Times New Roman" pitchFamily="18" charset="0"/>
              </a:rPr>
              <a:t>20</a:t>
            </a:r>
            <a:r>
              <a:rPr lang="ru-RU" sz="1200" b="1" dirty="0">
                <a:highlight>
                  <a:srgbClr val="FFFFFF"/>
                </a:highlight>
                <a:latin typeface="Times New Roman" pitchFamily="18" charset="0"/>
              </a:rPr>
              <a:t>25 год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6699B8-A868-4217-9757-7AAE5F216939}"/>
              </a:ext>
            </a:extLst>
          </p:cNvPr>
          <p:cNvSpPr txBox="1"/>
          <p:nvPr/>
        </p:nvSpPr>
        <p:spPr>
          <a:xfrm>
            <a:off x="2713838" y="247124"/>
            <a:ext cx="63197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Многолетняя динамика заболеваемости </a:t>
            </a:r>
            <a:r>
              <a:rPr lang="ru-RU" sz="1200" b="1" dirty="0">
                <a:solidFill>
                  <a:srgbClr val="173A8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болезнью Лайма </a:t>
            </a:r>
            <a:r>
              <a:rPr lang="ru-RU" sz="12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г. Минска за период 2015-2024 гг.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53D11-1B26-F10D-A456-427A9626647E}"/>
              </a:ext>
            </a:extLst>
          </p:cNvPr>
          <p:cNvSpPr txBox="1"/>
          <p:nvPr/>
        </p:nvSpPr>
        <p:spPr>
          <a:xfrm>
            <a:off x="4375278" y="759716"/>
            <a:ext cx="4697903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 eaLnBrk="0" fontAlgn="base" hangingPunct="0">
              <a:buNone/>
              <a:tabLst>
                <a:tab pos="90170" algn="l"/>
                <a:tab pos="5837555" algn="l"/>
              </a:tabLs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Многолетняя заболеваемость населения г. Минска БЛ характеризуется умеренной тенденцией к росту (Т пр. = +4,9%). </a:t>
            </a:r>
            <a:r>
              <a:rPr lang="ru-RU" sz="11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показатель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заболеваемости зарегистрирован в 2021 году (19,7 на 100 тысяч населения, 398 случаев), </a:t>
            </a:r>
            <a:r>
              <a:rPr lang="ru-RU" sz="11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2023 году (44,9 на 100 тысяч населения, 896 случаев). 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 eaLnBrk="0" fontAlgn="base" hangingPunct="0">
              <a:buNone/>
              <a:tabLst>
                <a:tab pos="90170" algn="l"/>
                <a:tab pos="5837555" algn="l"/>
              </a:tabLs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2024 г. показатель заболеваемости БЛ населения г. Минска по сравнению с аналогичным уровнем прошлого года </a:t>
            </a:r>
            <a:r>
              <a:rPr lang="ru-RU" sz="11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снизился на 1,5%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составил 44,2 на 100 тысяч населения (882 случая) (2023 – 44,9 на 100 тысяч населения, 896 случаев). </a:t>
            </a:r>
          </a:p>
          <a:p>
            <a:pPr indent="450215" algn="just" eaLnBrk="0" fontAlgn="base" hangingPunct="0">
              <a:buNone/>
              <a:tabLst>
                <a:tab pos="90170" algn="l"/>
                <a:tab pos="5837555" algn="l"/>
              </a:tabLs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период 2015-2024 годы показатели заболеваемости населения БЛ в г. Минске ежегодно выше, чем в целом по Республике Беларусь (в 1,35 раза в 2024 г.), что вероятно связано с высоким уровнем качества диагностики в г. Минске и информированности населения о необходимости обращения за медицинской помощью при появлении клинических симптомов заболевания после укуса клеща.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5949EB7-12CC-6FD2-9600-BB6A9C7AB2F9}"/>
              </a:ext>
            </a:extLst>
          </p:cNvPr>
          <p:cNvSpPr txBox="1">
            <a:spLocks/>
          </p:cNvSpPr>
          <p:nvPr/>
        </p:nvSpPr>
        <p:spPr>
          <a:xfrm>
            <a:off x="505047" y="5229550"/>
            <a:ext cx="8133906" cy="46166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Сравнительная характеристика заболеваемости </a:t>
            </a: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болезнью Лайма</a:t>
            </a:r>
            <a:b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РБ и некоторых стран Европы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3B7D9E74-3A08-FF30-6B9F-6EE6EACBF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92531"/>
              </p:ext>
            </p:extLst>
          </p:nvPr>
        </p:nvGraphicFramePr>
        <p:xfrm>
          <a:off x="443908" y="5711510"/>
          <a:ext cx="8330975" cy="100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Страны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Показатели заболеваемости КЭ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сравнении с РБ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8,0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Латвия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2,1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Эстония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7,8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400CF7-9C77-9CC5-EB54-23E767BAB4B6}"/>
              </a:ext>
            </a:extLst>
          </p:cNvPr>
          <p:cNvSpPr txBox="1"/>
          <p:nvPr/>
        </p:nvSpPr>
        <p:spPr>
          <a:xfrm>
            <a:off x="4375278" y="3796076"/>
            <a:ext cx="4263675" cy="1200329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БЛ выше уровня среднего по РБ по сравнению с 2023 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Брестской,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Гродненской обл.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1,4 раза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D52E043-8FF6-1F7A-E3E2-4ACE76B51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31710"/>
              </p:ext>
            </p:extLst>
          </p:nvPr>
        </p:nvGraphicFramePr>
        <p:xfrm>
          <a:off x="0" y="872454"/>
          <a:ext cx="4336400" cy="255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BC5D5B61-6346-4497-1F3B-7DCB93582D60}"/>
              </a:ext>
            </a:extLst>
          </p:cNvPr>
          <p:cNvSpPr/>
          <p:nvPr/>
        </p:nvSpPr>
        <p:spPr>
          <a:xfrm>
            <a:off x="505047" y="1238422"/>
            <a:ext cx="1031704" cy="358104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Тпр.+4,9%</a:t>
            </a:r>
          </a:p>
        </p:txBody>
      </p:sp>
      <p:sp>
        <p:nvSpPr>
          <p:cNvPr id="16" name="Скругленный прямоугольник 22">
            <a:extLst>
              <a:ext uri="{FF2B5EF4-FFF2-40B4-BE49-F238E27FC236}">
                <a16:creationId xmlns:a16="http://schemas.microsoft.com/office/drawing/2014/main" id="{49D3F996-73AB-09D0-9F70-BF9BC4B66F87}"/>
              </a:ext>
            </a:extLst>
          </p:cNvPr>
          <p:cNvSpPr/>
          <p:nvPr/>
        </p:nvSpPr>
        <p:spPr>
          <a:xfrm>
            <a:off x="1673969" y="1268423"/>
            <a:ext cx="1656039" cy="298102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94</a:t>
            </a:r>
            <a:r>
              <a:rPr lang="ru-RU" sz="105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ru-RU" sz="1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взрослые</a:t>
            </a:r>
            <a:endParaRPr lang="ru-RU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CAE7A6B-4779-E01D-D675-2A0B46181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13507"/>
              </p:ext>
            </p:extLst>
          </p:nvPr>
        </p:nvGraphicFramePr>
        <p:xfrm>
          <a:off x="70820" y="3561127"/>
          <a:ext cx="4174010" cy="164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00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0DBB2-57DF-4EBE-95A5-5B3C46B9DE0B}"/>
              </a:ext>
            </a:extLst>
          </p:cNvPr>
          <p:cNvSpPr txBox="1">
            <a:spLocks/>
          </p:cNvSpPr>
          <p:nvPr/>
        </p:nvSpPr>
        <p:spPr>
          <a:xfrm>
            <a:off x="2002971" y="135703"/>
            <a:ext cx="6763525" cy="65909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заболеваемости</a:t>
            </a: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болезнью Лайма </a:t>
            </a:r>
          </a:p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2024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46DB8-0998-44DD-9031-423AC0A7F47F}"/>
              </a:ext>
            </a:extLst>
          </p:cNvPr>
          <p:cNvSpPr txBox="1"/>
          <p:nvPr/>
        </p:nvSpPr>
        <p:spPr>
          <a:xfrm>
            <a:off x="184558" y="794802"/>
            <a:ext cx="8741328" cy="6063198"/>
          </a:xfrm>
          <a:prstGeom prst="rect">
            <a:avLst/>
          </a:prstGeom>
          <a:solidFill>
            <a:srgbClr val="F1F1F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D3C7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2024 г.:</a:t>
            </a:r>
          </a:p>
          <a:p>
            <a:pPr algn="just"/>
            <a:endParaRPr lang="ru-RU" sz="1200" b="1" dirty="0">
              <a:solidFill>
                <a:srgbClr val="1D3C7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возрастной структуре заболевших БЛ –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94%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составили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взрослые</a:t>
            </a:r>
            <a:r>
              <a:rPr lang="ru-RU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большинство из которых </a:t>
            </a:r>
            <a:r>
              <a:rPr lang="ru-RU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неработающие </a:t>
            </a:r>
            <a:r>
              <a:rPr lang="ru-RU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(47%), наиболее часто посещающие дачные участки и лесные массивы, с целью сбора цветов, ягод и грибов, отдыха, туризма.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число случаев БЛ зарегистрировано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июле-сентябре 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(53%), что является характерным для данного заболевания.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обратились</a:t>
            </a:r>
            <a:r>
              <a:rPr lang="ru-RU" sz="13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медицинской помощью в УЗ пациенты с БЛ в среднем </a:t>
            </a:r>
            <a:r>
              <a:rPr lang="ru-RU" sz="13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28-29 день </a:t>
            </a:r>
            <a:r>
              <a:rPr lang="ru-RU" sz="13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появления клинических признаков заболевания.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диагноз БЛ </a:t>
            </a:r>
            <a:r>
              <a:rPr lang="ru-RU" sz="13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 в большинстве случаев (93,9%) </a:t>
            </a:r>
            <a:r>
              <a:rPr lang="ru-RU" sz="13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1-й день обращения </a:t>
            </a:r>
            <a:r>
              <a:rPr lang="ru-RU" sz="13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пациента за медицинской помощью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большинства заболевших (90%) болезнь Лайма зарегистрирована </a:t>
            </a:r>
            <a:r>
              <a:rPr lang="ru-RU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1-й (начальной стадии) заболевания, с преобладанием местных проявлений в виде мигрирующей эритемы («золотого стандарта» диагностики)</a:t>
            </a:r>
            <a:r>
              <a:rPr lang="ru-RU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2-й стадии (диссеминированная стадия БЛ) – в 1,5% случаев и на 3-й стадии (хроническая стадия БЛ) – 0,5% случаев.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степени тяжести течения заболевания у 52% пациентов регистрировалась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легкая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форма, у 47,9% –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степень тяжести.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97% пациентов были пролечены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амбулаторно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3% – госпитализированы в стационары.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пациентов из 882 заболевших БЛ (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0,9%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 их слов с профилактической целью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принимали антибиотик 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рекомендованной схеме. Остальные заболевшие БЛ (99,1%) профилактическое лечение не принимали, а обратившимся в УЗ по факту присасывания клеща (5663 человек) была назначена химиопрофилактика, что подтверждает эффективность своевременно проведенного профилактического лечения в отношении клещевых инфекций с бактериальной этиологией, которая по данным научных источников составляет 87-95%. </a:t>
            </a:r>
            <a:endParaRPr lang="ru-RU" sz="13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пациентов указали на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укус клеща в анамнезе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соответствует данным научных источников («около 50% больных пациентов с установленным диагнозом БЛ указывают на факт присасывания клеща»).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большинстве случаев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предполагаемым местом заражения 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 минчан, которые отметили укус клеща в анамнезе, является 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Минская область </a:t>
            </a:r>
            <a:r>
              <a:rPr lang="ru-RU" sz="13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82% (Минский, Пуховичский, Смолевичский, Дзержинский, Логойский, Воложинский и другие районы). </a:t>
            </a:r>
            <a:r>
              <a:rPr lang="ru-RU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0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>
            <a:extLst>
              <a:ext uri="{FF2B5EF4-FFF2-40B4-BE49-F238E27FC236}">
                <a16:creationId xmlns:a16="http://schemas.microsoft.com/office/drawing/2014/main" id="{AB688261-2312-4968-A0B5-F8FA748B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950" y="104187"/>
            <a:ext cx="6217917" cy="561975"/>
          </a:xfrm>
          <a:solidFill>
            <a:srgbClr val="FFFFF3">
              <a:alpha val="89803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Профилактика болезни Лайма </a:t>
            </a:r>
            <a:b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других бактериальных клещевых инфекций</a:t>
            </a:r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F8D61140-0E15-4143-B683-48F98E649C57}"/>
              </a:ext>
            </a:extLst>
          </p:cNvPr>
          <p:cNvSpPr/>
          <p:nvPr/>
        </p:nvSpPr>
        <p:spPr>
          <a:xfrm>
            <a:off x="2690951" y="701987"/>
            <a:ext cx="621791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публикациях ВОЗ отмечено:</a:t>
            </a:r>
          </a:p>
          <a:p>
            <a:pPr algn="just">
              <a:defRPr/>
            </a:pPr>
            <a:r>
              <a:rPr lang="ru-RU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Для борьбы с  болезнью Лайма необходимо усилить меры профилактики, включая информирование широкой общественности, </a:t>
            </a:r>
            <a:r>
              <a:rPr lang="ru-RU" sz="1200" b="1" i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эпиднадзор</a:t>
            </a:r>
            <a:r>
              <a:rPr lang="ru-RU" sz="12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стандартизацию методов сбора данных.</a:t>
            </a:r>
          </a:p>
          <a:p>
            <a:pPr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200" dirty="0" err="1">
                <a:latin typeface="Tahoma" pitchFamily="34" charset="0"/>
                <a:cs typeface="Tahoma" pitchFamily="34" charset="0"/>
              </a:rPr>
              <a:t>Elisabet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 Lindgren and Thomas G.T. </a:t>
            </a:r>
            <a:r>
              <a:rPr lang="en-US" sz="1200" dirty="0" err="1">
                <a:latin typeface="Tahoma" pitchFamily="34" charset="0"/>
                <a:cs typeface="Tahoma" pitchFamily="34" charset="0"/>
              </a:rPr>
              <a:t>Jaenson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  2006, 34 pages ISBN 92 890 2291 4 Free of charge) 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5" name="Picture 3" descr="D:\My Documents\Мои рисунки\00012169.jpg">
            <a:extLst>
              <a:ext uri="{FF2B5EF4-FFF2-40B4-BE49-F238E27FC236}">
                <a16:creationId xmlns:a16="http://schemas.microsoft.com/office/drawing/2014/main" id="{2BF2EEB0-8CE9-40E4-8774-C2237BCA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" y="151918"/>
            <a:ext cx="1283566" cy="10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E5AB9B86-87D1-46C8-80E7-7940BC46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4" y="2074476"/>
            <a:ext cx="849956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Своевременное и правильное удаление клеща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Медикаментозная профилактика. 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Назначение  </a:t>
            </a:r>
            <a:r>
              <a:rPr lang="ru-RU" altLang="ru-RU" sz="12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антибиотикопрофилатики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осуществляется лечащим врачом (при отсутствии аллергии и других противопоказаний) назначается</a:t>
            </a:r>
          </a:p>
          <a:p>
            <a:pPr algn="just" eaLnBrk="1" hangingPunct="1"/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12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взрослым </a:t>
            </a:r>
            <a:r>
              <a:rPr lang="ru-RU" altLang="ru-RU" sz="12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доксициклин</a:t>
            </a:r>
            <a:r>
              <a:rPr lang="ru-RU" altLang="ru-RU" sz="12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0,2 г однократно </a:t>
            </a:r>
            <a:r>
              <a:rPr lang="ru-RU" altLang="ru-RU" sz="1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первые 72 ч </a:t>
            </a:r>
            <a:r>
              <a:rPr lang="ru-RU" altLang="ru-RU" sz="12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момента присасывания клеща. Детям и пациентам, которым противопоказан </a:t>
            </a:r>
            <a:r>
              <a:rPr lang="ru-RU" altLang="ru-RU" sz="12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доксициклин</a:t>
            </a:r>
            <a:r>
              <a:rPr lang="ru-RU" altLang="ru-RU" sz="12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назначается амоксициллин в суточной возрастной дозировке в 3 приема в течение 5 дней.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0727" name="Picture 10" descr="R:\Вынікі пошуку http--old_consilium-medicum_com-media-refer-06_01-pil_gif у Google.files\29.files\pil.gif">
            <a:extLst>
              <a:ext uri="{FF2B5EF4-FFF2-40B4-BE49-F238E27FC236}">
                <a16:creationId xmlns:a16="http://schemas.microsoft.com/office/drawing/2014/main" id="{5CB2FC06-55A1-4E1A-9454-53C94292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56" y="2674640"/>
            <a:ext cx="586966" cy="2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>
            <a:extLst>
              <a:ext uri="{FF2B5EF4-FFF2-40B4-BE49-F238E27FC236}">
                <a16:creationId xmlns:a16="http://schemas.microsoft.com/office/drawing/2014/main" id="{AEBF3B33-C46A-4AC7-8791-E1DE1FD9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4" y="4570964"/>
            <a:ext cx="8499566" cy="1585049"/>
          </a:xfrm>
          <a:prstGeom prst="rect">
            <a:avLst/>
          </a:prstGeom>
          <a:solidFill>
            <a:srgbClr val="FFE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Неспецифическая профилактика (предупреждение укусов клещей)</a:t>
            </a:r>
          </a:p>
          <a:p>
            <a:pPr algn="just"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-уничтожение  переносчиков БЛ в природе (по </a:t>
            </a:r>
            <a:r>
              <a:rPr 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эпидпоказаниям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противоклещевая обработка ограниченных территорий) в том числе неспецифическая регуляция численности клещей на территориях (Своевременная и постоянная очистка территории   и вокруг нее в радиусе не менее 20м, уборка сухостоя и валежника, вырубка кустарников, выкашивание травы, высевание растительных антагонистов (чабрец, шалфей и пр.)). </a:t>
            </a:r>
          </a:p>
          <a:p>
            <a:pPr algn="just"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информационно-разъяснительная  работа.  </a:t>
            </a:r>
          </a:p>
          <a:p>
            <a:pPr algn="just">
              <a:defRPr/>
            </a:pP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-меры индивидуальной и коллективной защиты от нападения и присасывания клещей  (проведение само и </a:t>
            </a:r>
            <a:r>
              <a:rPr 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-осмотров,  противоклещевая одежда,  репелленты).</a:t>
            </a:r>
          </a:p>
        </p:txBody>
      </p:sp>
      <p:sp>
        <p:nvSpPr>
          <p:cNvPr id="30729" name="Прямоугольник 9">
            <a:extLst>
              <a:ext uri="{FF2B5EF4-FFF2-40B4-BE49-F238E27FC236}">
                <a16:creationId xmlns:a16="http://schemas.microsoft.com/office/drawing/2014/main" id="{1FECA371-32D2-4250-A135-61CE7B91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03" y="3432643"/>
            <a:ext cx="8499566" cy="861774"/>
          </a:xfrm>
          <a:prstGeom prst="rect">
            <a:avLst/>
          </a:prstGeom>
          <a:solidFill>
            <a:srgbClr val="E1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/>
              <a:t>3</a:t>
            </a: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Своевременное обращение к врачу. 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появлении </a:t>
            </a: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клинических симптомов заболевания 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(мигрирующая эритема и др.) пациенту необходимо обратиться </a:t>
            </a: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консультации к врачу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как при наличии укуса клеща, так и при отсутствии укуса клеща в анамнезе,  в случае если пациент посещал лесные, дачные массивы, выгуливал животных и т.д. в рамках потенциального инкубационного периода БЛ.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3F3B0-0E03-48A1-AC87-1C07491D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00668"/>
            <a:ext cx="8642350" cy="9689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ctr"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Лабораторное исследование клеща на боррелии   –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</a:t>
            </a: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обязательным   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E5BD09F5-8E95-4655-A4C2-24EA523F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" y="1223548"/>
            <a:ext cx="8745129" cy="5601533"/>
          </a:xfrm>
          <a:prstGeom prst="rect">
            <a:avLst/>
          </a:prstGeom>
          <a:solidFill>
            <a:srgbClr val="FFF3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отделении паразитологии микробиологической лаборатории ГУ «Минский городской центр гигиены и эпидемиологии» (</a:t>
            </a:r>
            <a:r>
              <a:rPr lang="ru-RU" altLang="ru-RU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Плеханова, 18 ) проводятся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eaLnBrk="1" hangingPunct="1"/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клеща на бесплатной основе по направлению УЗ (назначается в УЗ лицам, имеющим медицинские противопоказания к приему лекарственных средств на основании </a:t>
            </a:r>
            <a:r>
              <a:rPr lang="ru-RU" sz="1200" b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приказа МЗРБ от 19.04.2016 №338 «О мероприятиях по профилактике заболеваний, передаваемых иксодовыми клещами», п.8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проводится методом окраски по Романовскому-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Гимзе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только на боррелии.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клеща на платной основе (при желании пациента, без направления УЗ) проводится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методом ПЦР на боррелии, вирус клещевого энцефалита, анаплазмоз и эрлихиоз.</a:t>
            </a:r>
            <a:endParaRPr lang="ru-RU" alt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тестирования клеща методом ПЦР по состоянию на 01.05.2025 составляет:</a:t>
            </a:r>
          </a:p>
          <a:p>
            <a:pPr algn="ctr"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граждан Республики Беларусь - 52,62 рублей.</a:t>
            </a:r>
          </a:p>
          <a:p>
            <a:pPr algn="ctr"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иностранных граждан - 74,93 рублей</a:t>
            </a:r>
          </a:p>
          <a:p>
            <a:pPr algn="just" eaLnBrk="1" hangingPunct="1"/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Справочно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для исследования, клеща необходимо поместить во флакончик с кусочком смоченной водой ваты и закрыть плотной крышкой, до отправки на исследование хранить в холодильнике.</a:t>
            </a:r>
          </a:p>
          <a:p>
            <a:pPr algn="just" eaLnBrk="1" hangingPunct="1"/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КЛЕЩЕЙ НА ИССЛЕДОВАНИЕ: </a:t>
            </a:r>
            <a:r>
              <a:rPr lang="ru-RU" altLang="ru-RU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Плеханова, 18, 2 этаж</a:t>
            </a:r>
            <a:r>
              <a:rPr lang="ru-RU" alt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отделение паразитологии  (здание государственного учреждения "Центр гигиены и эпидемиологии Заводского района г. Минска"  (проезд – ст. метро «Партизанская» и одна остановка любым транспортом в сторону микрорайона «Серебрянка» до остановки «Народная»)</a:t>
            </a:r>
          </a:p>
          <a:p>
            <a:pPr algn="just" eaLnBrk="1" hangingPunct="1"/>
            <a:endParaRPr lang="ru-RU" alt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понедельник-пятница с 8.30 до 18.00 (обеденный перерыв - 12.30 - 13.00)</a:t>
            </a:r>
          </a:p>
          <a:p>
            <a:pPr algn="just" eaLnBrk="1" hangingPunct="1"/>
            <a:r>
              <a:rPr lang="ru-RU" alt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суббота, воскресенье и государственные праздничные дни - выходной</a:t>
            </a:r>
          </a:p>
          <a:p>
            <a:pPr algn="just" eaLnBrk="1" hangingPunct="1"/>
            <a:r>
              <a:rPr lang="ru-RU" alt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проводится в течение 1-2 дней от момента поступления клеща в лабораторию.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just" eaLnBrk="1" hangingPunct="1"/>
            <a:r>
              <a:rPr lang="ru-RU" sz="1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можно получить по электронной почте, указанной при оформлении договора.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BE7A0586-A25A-4A94-8FE2-F8E4AAEC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57" y="434367"/>
            <a:ext cx="4999478" cy="78203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ЗАДАЧИ ПО ПРОФИЛАКТИКЕ КЛЕЩЕВЫХ ИНФЕКЦИЙ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049" name="Rectangle 1">
            <a:extLst>
              <a:ext uri="{FF2B5EF4-FFF2-40B4-BE49-F238E27FC236}">
                <a16:creationId xmlns:a16="http://schemas.microsoft.com/office/drawing/2014/main" id="{008CD5BA-6863-48A0-8F3E-F3136D5A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" y="1655532"/>
            <a:ext cx="8743405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just" eaLnBrk="0" hangingPunct="0"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1.  Проведение мероприятий по профилактике клещевых инфекций, во исполнение нормативных документов Министерства здравоохранения Республики Беларусь и ГУ «МГЦГЭ» </a:t>
            </a:r>
          </a:p>
          <a:p>
            <a:pPr indent="457200" algn="just" eaLnBrk="0" hangingPunct="0"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indent="457200" algn="just" eaLnBrk="0" hangingPunct="0"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2. Обеспечение наличия (контроль) в учреждениях здравоохранения и др. информационно-наглядного материала (бюллетени, памятки, листовки, буклеты и др.) для населения по профилактике инфекций, передаваемых кровососущими членистоногими. </a:t>
            </a:r>
          </a:p>
          <a:p>
            <a:pPr indent="457200" algn="just" eaLnBrk="0" hangingPunct="0"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indent="457200" algn="just" eaLnBrk="0" hangingPunct="0"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3.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осуществления эпидемиологического надзора за клещевыми инфекциями и реализации показателя ЦУР 3.d.1. «Способность соблюдать Международные медико-санитарные правила (ММСП) и готовность к чрезвычайным ситуациям в области общественного здравоохранения» (косвенные показатели ТНПА: заболеваемость центрально-европейским (западным) клещевым энцефалитом и заболеваемость БЛ) - проведение обучающих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семинаров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медицинских работников и других заинтересованных специалистов по вопросам эпидемиологического надзора за клещевыми инфекциями, а также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информационно-разъяснительной работы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населения с использованием всех средств и методов, направленную на предупреждение присасывания клещей: необходимость приема химиопрофилактических средств после укуса клеща, своевременное обращение за медицинской помощью лиц, не только имеющих в анамнезе укус клеща, но и без укуса клеща (но систематически посещающих дачные участки и лесные массивы), при появлении у них в летне-осенний период клинических симптомов заболеваний, не исключающих наличие клещевой инфекции и др.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16371087-A8A5-45D4-BD08-5B467C93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214313"/>
            <a:ext cx="6786562" cy="439737"/>
          </a:xfrm>
          <a:solidFill>
            <a:srgbClr val="FBFEEC"/>
          </a:solidFill>
        </p:spPr>
        <p:txBody>
          <a:bodyPr/>
          <a:lstStyle/>
          <a:p>
            <a:r>
              <a:rPr lang="ru-RU" altLang="ru-RU" sz="20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НОРМАТИВНЫЕ ДОКУМЕНТЫ МЗРБ, КЗМГИ, ГУ«МГЦГЭ»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98E1A3-252D-4E44-9B8A-8AC0A1BAB5BC}"/>
              </a:ext>
            </a:extLst>
          </p:cNvPr>
          <p:cNvSpPr/>
          <p:nvPr/>
        </p:nvSpPr>
        <p:spPr>
          <a:xfrm>
            <a:off x="357188" y="4572000"/>
            <a:ext cx="8569325" cy="209288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1.Санитарные правила и нормы Министерства здравоохранения Республики Беларусь от 7.12.2012 №192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Требования к организации и проведению санитарно-противоэпидемических мероприятий, направленных на профилактику заболеваний, передаваемых иксодовыми клещами».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0" hangingPunct="0"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2.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Приказ Министерства здравоохранения Республики Беларусь от 19.04.2016 № 338 «О мероприятиях по профилактике  заболеваний, передаваемых иксодовыми клещами».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 Приказ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КЗ МГИ, ГУ «МГЦГЭ»  № 714/203-С от 35.11.2013 г. «О совершенствовании мероприятий по профилактике заболеваний, передаваемых иксодовыми клещами». 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84392A62-CBA4-4FFA-AE0E-619E0EC3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26431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C5E128F1-2F1F-42BE-BC80-C2EB235F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4" y="785813"/>
            <a:ext cx="250344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0975FBDB-3BEE-4C50-B528-5D354415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714375"/>
            <a:ext cx="22764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32C79796-2AA9-4B45-99E2-390FA3CE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63" y="14592"/>
            <a:ext cx="6041777" cy="916585"/>
          </a:xfrm>
          <a:solidFill>
            <a:srgbClr val="FFFFE5"/>
          </a:solidFill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вопросы , на которые необходимо обратить внимание при проведении информационно-разъяснительной работы </a:t>
            </a:r>
          </a:p>
        </p:txBody>
      </p:sp>
      <p:sp>
        <p:nvSpPr>
          <p:cNvPr id="41987" name="Прямоугольник 2">
            <a:extLst>
              <a:ext uri="{FF2B5EF4-FFF2-40B4-BE49-F238E27FC236}">
                <a16:creationId xmlns:a16="http://schemas.microsoft.com/office/drawing/2014/main" id="{DA8AB875-6E7B-48A9-96B8-B6CCD3C9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3" y="1080138"/>
            <a:ext cx="8833607" cy="5693866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Специалистам лечебной сети и санитарно-эпидемиологической службы необходимо продолжать проведение информационно-разъяснительной работы среди населения, направленной на: </a:t>
            </a:r>
          </a:p>
          <a:p>
            <a:pPr algn="just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предупреждение присасывания клещей;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необходимость приема химиопрофилактических средств после укуса клеща;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употребления в пищу только кипяченого (пастеризованное, стерилизованное) козьего и коровьего молока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своевременное обращение за медицинской помощью лиц, не только имеющих в анамнезе укус  клеща, а также и без укуса клеща, но посещающих дачные участки, лесопарковые зоны и лесные массивы с целью работы на приусадебных участках, отдыха на природе, сбора ягод и грибов; выгуливающих домашних животных и др., или употреблявших в пищу сырое (некипяченое) молоко, особенно козье.  При появлении у них в летне-осенний период клинических симптомов заболеваний, не исключающих наличие клещевой инфекции необходимо обратиться к врачу-инфекционисту (врачу-терапевту, врачу-педиатру).</a:t>
            </a:r>
          </a:p>
          <a:p>
            <a:pPr algn="just"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Симптомы заболеваний, характерные для клещевой инфекции:</a:t>
            </a:r>
          </a:p>
          <a:p>
            <a:pPr algn="just"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ru-RU" altLang="ru-RU" i="1" dirty="0">
                <a:latin typeface="Tahoma" panose="020B0604030504040204" pitchFamily="34" charset="0"/>
                <a:cs typeface="Tahoma" panose="020B0604030504040204" pitchFamily="34" charset="0"/>
              </a:rPr>
              <a:t>- в течение первого месяца:  мигрирующая эритема, повышение температуры тела, озноб, головная боль, тошнота, артралгия, миалгия и др. </a:t>
            </a:r>
          </a:p>
          <a:p>
            <a:pPr algn="just" eaLnBrk="1" hangingPunct="1">
              <a:buFontTx/>
              <a:buChar char="-"/>
            </a:pPr>
            <a:r>
              <a:rPr lang="ru-RU" altLang="ru-RU" i="1" dirty="0">
                <a:latin typeface="Tahoma" panose="020B0604030504040204" pitchFamily="34" charset="0"/>
                <a:cs typeface="Tahoma" panose="020B0604030504040204" pitchFamily="34" charset="0"/>
              </a:rPr>
              <a:t>в течение первых 6 месяцев: появление множественных мигрирующих эритем, парез лицевого нерва, головные боли, </a:t>
            </a:r>
            <a:r>
              <a:rPr lang="ru-RU" altLang="ru-RU" i="1" dirty="0" err="1">
                <a:latin typeface="Tahoma" panose="020B0604030504040204" pitchFamily="34" charset="0"/>
                <a:cs typeface="Tahoma" panose="020B0604030504040204" pitchFamily="34" charset="0"/>
              </a:rPr>
              <a:t>радикулопатии</a:t>
            </a:r>
            <a:r>
              <a:rPr lang="ru-RU" altLang="ru-RU" i="1" dirty="0">
                <a:latin typeface="Tahoma" panose="020B0604030504040204" pitchFamily="34" charset="0"/>
                <a:cs typeface="Tahoma" panose="020B0604030504040204" pitchFamily="34" charset="0"/>
              </a:rPr>
              <a:t>, артралгии мигрирующего характера, остро </a:t>
            </a:r>
            <a:r>
              <a:rPr lang="ru-RU" altLang="ru-RU" i="1" dirty="0" err="1">
                <a:latin typeface="Tahoma" panose="020B0604030504040204" pitchFamily="34" charset="0"/>
                <a:cs typeface="Tahoma" panose="020B0604030504040204" pitchFamily="34" charset="0"/>
              </a:rPr>
              <a:t>развиваюшиеся</a:t>
            </a:r>
            <a:r>
              <a:rPr lang="ru-RU" altLang="ru-RU" i="1" dirty="0">
                <a:latin typeface="Tahoma" panose="020B0604030504040204" pitchFamily="34" charset="0"/>
                <a:cs typeface="Tahoma" panose="020B0604030504040204" pitchFamily="34" charset="0"/>
              </a:rPr>
              <a:t> аритмии, т.е. на ключевые симптомы ранней диссеминированной стадии болезни Лайма, которые чаще проявляются с 2 по 6 месяц  от момента заболевания. </a:t>
            </a:r>
            <a:endParaRPr lang="ru-RU" alt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3E135E-DDC6-DABC-F3FF-EA8ED69A3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923" y="142875"/>
            <a:ext cx="6342077" cy="693738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индивидуальной  профилактики направленные на предупреждение присасывания клеща и заболевания клещевыми инфекциями</a:t>
            </a:r>
          </a:p>
        </p:txBody>
      </p:sp>
      <p:sp>
        <p:nvSpPr>
          <p:cNvPr id="86016" name="Text Box 1024">
            <a:extLst>
              <a:ext uri="{FF2B5EF4-FFF2-40B4-BE49-F238E27FC236}">
                <a16:creationId xmlns:a16="http://schemas.microsoft.com/office/drawing/2014/main" id="{4EB5EFEB-AAC0-BE1B-6518-7823BB32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932" y="1074810"/>
            <a:ext cx="5587068" cy="3582100"/>
          </a:xfrm>
          <a:prstGeom prst="rect">
            <a:avLst/>
          </a:prstGeom>
          <a:solidFill>
            <a:schemeClr val="bg1"/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charset="0"/>
              </a:rPr>
              <a:t>  </a:t>
            </a:r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2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время пребывания в лесу необходимо:</a:t>
            </a:r>
          </a:p>
          <a:p>
            <a:pPr algn="just">
              <a:defRPr/>
            </a:pP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Надевать однотонную светлую одежду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ней лучше видно клещей)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 прикрывающую кожные покровы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длинными рукавами, манжетами и капюшоном, брюки заправлять в носки.</a:t>
            </a:r>
          </a:p>
          <a:p>
            <a:pPr algn="just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противоклещевые репелленты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инструкцией по их применению.</a:t>
            </a:r>
          </a:p>
          <a:p>
            <a:pPr algn="just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Осматривать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свою одежду каждые 1,5-2 часа, периодически проводить проверку кожных покровов.</a:t>
            </a:r>
          </a:p>
          <a:p>
            <a:pPr algn="just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Выбирать маршрут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движения по широкой дороге, стараться не задевать растущие по обочинам траву и кустарник, если нет необходимости углубляться в лесной массив.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возвращении из леса тщательно осмотреть:</a:t>
            </a: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одежду и кожные покровы.</a:t>
            </a:r>
          </a:p>
          <a:p>
            <a:pPr algn="just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букеты из лесных и  полевых цветов и другие вещи принесенные из леса.</a:t>
            </a:r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C30B8FDA-E5F2-03EA-1ADF-9C2BB660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125874" cy="39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342B8F-5A80-E4BA-D93E-CE8893E0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96782"/>
            <a:ext cx="2706425" cy="18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84719F-8185-8AD5-52E7-2E6AC42A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44" y="4895107"/>
            <a:ext cx="2354087" cy="18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F03F2-4AF4-8AE8-16EA-FA7C62D1DAAC}"/>
              </a:ext>
            </a:extLst>
          </p:cNvPr>
          <p:cNvSpPr txBox="1"/>
          <p:nvPr/>
        </p:nvSpPr>
        <p:spPr>
          <a:xfrm>
            <a:off x="5654180" y="5134062"/>
            <a:ext cx="3310432" cy="1345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также помнить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заразиться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клещевым энцефалитом</a:t>
            </a: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можно также при употреблении сырого, особенно козьего молока, поэтому употреблять его, можно только после термической обработки!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483CF569-E567-39B7-1B5D-8635C8E1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762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Своевременное и правильное удаление клеща</a:t>
            </a:r>
            <a:endParaRPr lang="ru-RU" alt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CF5FB8EB-6F23-A9E7-9BC8-B46A44ABA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8207375" cy="523875"/>
          </a:xfrm>
          <a:prstGeom prst="rect">
            <a:avLst/>
          </a:prstGeom>
          <a:solidFill>
            <a:srgbClr val="FF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>
                <a:solidFill>
                  <a:srgbClr val="000000"/>
                </a:solidFill>
              </a:rPr>
              <a:t>Клеща следует как можно быстрее удалить. Чем дольше он находится в присосавшемся состоянии, тем больше вероятность заражения человека.    </a:t>
            </a:r>
            <a:endParaRPr lang="ru-RU" altLang="ru-RU" dirty="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0CB4683-0FC6-A68F-6DD3-BE02CE73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281717"/>
            <a:ext cx="6950075" cy="2676525"/>
          </a:xfrm>
          <a:prstGeom prst="rect">
            <a:avLst/>
          </a:pr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  <a:ea typeface="Arial Unicode MS" pitchFamily="34" charset="-128"/>
              </a:rPr>
              <a:t>Правила удаления клеща</a:t>
            </a:r>
          </a:p>
          <a:p>
            <a:pPr algn="just"/>
            <a:r>
              <a:rPr lang="ru-RU" altLang="ru-RU" dirty="0">
                <a:ea typeface="Arial Unicode MS" pitchFamily="34" charset="-128"/>
              </a:rPr>
              <a:t>1.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удалении клеща нельзя использовать масла, жирные кремы, которые закупоривают его дыхательные отверстия и провоцируют дополнительный выброс возбудителей  в кровь человека. </a:t>
            </a: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2.Нельзя надавливать на брюшко,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возможно выдавливание его содержимого вместе с возбудителями в ранку. </a:t>
            </a:r>
          </a:p>
          <a:p>
            <a:pPr algn="just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3.Извлечение клеща необходимо производить круговыми движениями (хоботок клеща имеет «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зазубринки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поэтому при удалении его надо «выкручивать»).</a:t>
            </a:r>
          </a:p>
          <a:p>
            <a:pPr algn="just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4.Удаление клеща необходимо проводить в средствах защиты (перчатки, при их отсутствии – целлофановые пакеты).</a:t>
            </a:r>
          </a:p>
          <a:p>
            <a:pPr algn="just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После удаления клеща ранку необходимо продезинфицировать  (настойкой йода, спиртом или др.). </a:t>
            </a:r>
          </a:p>
        </p:txBody>
      </p:sp>
      <p:sp>
        <p:nvSpPr>
          <p:cNvPr id="37893" name="Прямоугольник 6">
            <a:extLst>
              <a:ext uri="{FF2B5EF4-FFF2-40B4-BE49-F238E27FC236}">
                <a16:creationId xmlns:a16="http://schemas.microsoft.com/office/drawing/2014/main" id="{C61F8094-03B8-43DF-735A-58BAE8EA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19526"/>
            <a:ext cx="6878637" cy="2308324"/>
          </a:xfrm>
          <a:prstGeom prst="rect">
            <a:avLst/>
          </a:prstGeom>
          <a:solidFill>
            <a:srgbClr val="FFF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удаления клеща</a:t>
            </a:r>
          </a:p>
          <a:p>
            <a:pPr algn="just">
              <a:buFontTx/>
              <a:buAutoNum type="arabicPeriod"/>
            </a:pPr>
            <a:r>
              <a:rPr lang="ru-RU" altLang="ru-RU" sz="1200" b="1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помощи хлопчатобумажной нитки. </a:t>
            </a:r>
            <a:r>
              <a:rPr lang="ru-RU" alt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 завязывают в узел, как можно ближе к хоботку. Закручивая концы нити при помощи кругового движения, извлекают клеща, потихоньку подтягивая его вверх. Резкие движения недопустимы.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buFontTx/>
              <a:buAutoNum type="arabicPeriod"/>
            </a:pPr>
            <a:r>
              <a:rPr lang="ru-RU" altLang="ru-RU" sz="1200" b="1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помощи стерильной (прокаленной) иглы</a:t>
            </a:r>
            <a:r>
              <a:rPr lang="ru-RU" alt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как занозу. </a:t>
            </a:r>
          </a:p>
          <a:p>
            <a:pPr algn="just">
              <a:buFontTx/>
              <a:buAutoNum type="arabicPeriod"/>
            </a:pPr>
            <a:r>
              <a:rPr lang="ru-RU" altLang="ru-RU" sz="1200" b="1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Пинцетом</a:t>
            </a:r>
            <a:r>
              <a:rPr lang="ru-RU" altLang="ru-RU" sz="1200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Клеща нужно захватить как можно ближе к хоботку. 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атем его аккуратно вытаскивают, вращая вокруг своей оси в удобную сторону. Обычно через 1-3 оборота клещ извлекается целиком вместе с хоботком. Если же клеща попытаться выдернуть –  велика вероятность его разрыва. </a:t>
            </a:r>
          </a:p>
          <a:p>
            <a:pPr algn="just">
              <a:buFontTx/>
              <a:buAutoNum type="arabicPeriod"/>
            </a:pPr>
            <a:r>
              <a:rPr lang="ru-RU" altLang="ru-RU" sz="1200" b="1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Специальными устройствами (приспособлениями) для удаления клещей промышленного изготовления 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Удалить согласно рекомендациям производителя, изложенным в инструкции по применению.</a:t>
            </a:r>
          </a:p>
        </p:txBody>
      </p:sp>
      <p:pic>
        <p:nvPicPr>
          <p:cNvPr id="37894" name="Рисунок 15" descr="klesh2">
            <a:extLst>
              <a:ext uri="{FF2B5EF4-FFF2-40B4-BE49-F238E27FC236}">
                <a16:creationId xmlns:a16="http://schemas.microsoft.com/office/drawing/2014/main" id="{34AB421D-7D3B-77BF-DBF0-2F9C026C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15843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16" descr="клещ-и-пинцет">
            <a:extLst>
              <a:ext uri="{FF2B5EF4-FFF2-40B4-BE49-F238E27FC236}">
                <a16:creationId xmlns:a16="http://schemas.microsoft.com/office/drawing/2014/main" id="{28F94F87-5C17-7661-1996-4EC33ABE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12239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5">
            <a:extLst>
              <a:ext uri="{FF2B5EF4-FFF2-40B4-BE49-F238E27FC236}">
                <a16:creationId xmlns:a16="http://schemas.microsoft.com/office/drawing/2014/main" id="{EDB528B2-1709-F46B-50AE-2ABB047A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295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26">
            <a:extLst>
              <a:ext uri="{FF2B5EF4-FFF2-40B4-BE49-F238E27FC236}">
                <a16:creationId xmlns:a16="http://schemas.microsoft.com/office/drawing/2014/main" id="{F08209A2-A63F-2AF2-EB4B-5C3949A1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3688"/>
            <a:ext cx="1584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27">
            <a:extLst>
              <a:ext uri="{FF2B5EF4-FFF2-40B4-BE49-F238E27FC236}">
                <a16:creationId xmlns:a16="http://schemas.microsoft.com/office/drawing/2014/main" id="{D6F5AD1F-C28F-99F3-44FA-B61CA94C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27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7DBC177A-68AE-1E3C-DF58-FD44751B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"/>
            <a:ext cx="8280400" cy="17732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Медикаментозная профилактика.</a:t>
            </a: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1400" dirty="0">
                <a:solidFill>
                  <a:srgbClr val="002060"/>
                </a:solidFill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72 ч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момента присасывания клеща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ВЗРОСЛЫМ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доксициклин</a:t>
            </a: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200мг однократно 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(эффективность 87-95%)</a:t>
            </a:r>
            <a:b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</a:t>
            </a:r>
            <a:r>
              <a:rPr lang="ru-RU" altLang="ru-RU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пациентам, которым противопоказан </a:t>
            </a:r>
            <a:r>
              <a:rPr lang="ru-RU" altLang="ru-RU" sz="1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доксициклин</a:t>
            </a:r>
            <a:r>
              <a:rPr lang="ru-RU" alt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назначается </a:t>
            </a:r>
            <a:r>
              <a:rPr lang="ru-RU" altLang="ru-RU" sz="16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амоксициллин </a:t>
            </a:r>
            <a:r>
              <a:rPr lang="ru-RU" altLang="ru-RU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суточной возрастной дозировке в 3 приема в течение 5 дней.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C6306E9-6222-6203-A2EF-075AA68B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5859"/>
            <a:ext cx="8569325" cy="3540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самостоятельного удаления клеща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обратиться в поликлинику к врачу-инфекционисту (терапевту, педиатру) для назначения профилактического лечения и установления медицинского наблюдения. 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назначенное врачом профилактическое лечение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при отсутствии противопоказаний к приему антибиотиков для взрослых применяется укороченная (однодневная) схема профилактического лечения, а для детей стандартная схема. Рекомендуемые лекарственные средства характеризуются высокой эффективностью в отношении большинства возбудителей бактериальных клещевых инфекций.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последних лет свидетельствуют о том, что случаи болезни Лайма регистрируются в основном у лиц, которые не принимали антибиотики с профилактической целью после укуса клеща.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помнить, что максимальный  эффект от профилактического лечения достигается при приеме препаратов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первые 72 часа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укуса клеща. 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повторных укусах клещей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профилактическое лечение необходимо проводить после каждого эпизода присасывания клеща.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Наблюдать за состоянием своего здоровья и при появлении клинических симптомов заболевания необходимо обратиться к врачу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-инфекционисту (терапевту, педиатру).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4A368326-7178-FF77-7A65-9D5883BD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80" y="-40213"/>
            <a:ext cx="2421040" cy="431800"/>
          </a:xfrm>
          <a:solidFill>
            <a:srgbClr val="F7FFFB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Иксодовые клещи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00B18D7-8FC2-7B99-0ED1-E9BACBBF1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33" y="507950"/>
            <a:ext cx="6171078" cy="461665"/>
          </a:xfrm>
          <a:prstGeom prst="rect">
            <a:avLst/>
          </a:prstGeom>
          <a:solidFill>
            <a:srgbClr val="FFF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укусы клещей регистрируются при температуре 5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º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 выше.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Периоды повышенной активности клещей май-июнь и август-сентябрь.</a:t>
            </a:r>
          </a:p>
        </p:txBody>
      </p:sp>
      <p:pic>
        <p:nvPicPr>
          <p:cNvPr id="7172" name="Picture 6" descr="D:\Работа\267481_norm.jpg">
            <a:extLst>
              <a:ext uri="{FF2B5EF4-FFF2-40B4-BE49-F238E27FC236}">
                <a16:creationId xmlns:a16="http://schemas.microsoft.com/office/drawing/2014/main" id="{ED7FAA39-ED12-ED73-A3DB-F0A866BC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" y="438835"/>
            <a:ext cx="2546933" cy="17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5">
            <a:extLst>
              <a:ext uri="{FF2B5EF4-FFF2-40B4-BE49-F238E27FC236}">
                <a16:creationId xmlns:a16="http://schemas.microsoft.com/office/drawing/2014/main" id="{505B402B-D925-67F5-6B22-7CA7A492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" y="2366871"/>
            <a:ext cx="8964613" cy="830997"/>
          </a:xfrm>
          <a:prstGeom prst="rect">
            <a:avLst/>
          </a:prstGeom>
          <a:solidFill>
            <a:srgbClr val="FEF6F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Клещи не летают, не бегают и не прыгают, это малоподвижные паразиты. Поджидают свою жертву, забираясь на травинки и ветки кустарников на высоту до 50 см (максимально до 80-100 см.). Наряду с вертикальными, клещам свойственны и небольшие горизонтальные перемещения (за месяц проползают не более 5 м.) Перемещаются на большие расстояния на различных животных и птицах.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5E2126-D83D-A1A9-400A-36B929D9694F}"/>
              </a:ext>
            </a:extLst>
          </p:cNvPr>
          <p:cNvSpPr/>
          <p:nvPr/>
        </p:nvSpPr>
        <p:spPr>
          <a:xfrm>
            <a:off x="1866492" y="3261957"/>
            <a:ext cx="7187814" cy="646331"/>
          </a:xfrm>
          <a:prstGeom prst="rect">
            <a:avLst/>
          </a:prstGeom>
          <a:solidFill>
            <a:srgbClr val="EFFFEF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растениях клещ располагается таким образом, чтобы передняя пара конечностей могла свободно потянуться вперед при приближении потенциального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прокормителя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Это так называемая поза ожидания. 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81B97D95-D888-2E0E-42BB-F2522FF9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3402907"/>
            <a:ext cx="1552399" cy="131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B982-4ECB-5F47-2FC6-1B6D3A52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1" y="44449"/>
            <a:ext cx="2421040" cy="431800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2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Справочный материал</a:t>
            </a:r>
            <a:endParaRPr lang="ru-RU" altLang="ru-RU" sz="120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7EEDB0-3E49-209E-6803-941FF508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32" y="1090215"/>
            <a:ext cx="6171079" cy="1200329"/>
          </a:xfrm>
          <a:prstGeom prst="rect">
            <a:avLst/>
          </a:prstGeom>
          <a:solidFill>
            <a:srgbClr val="FFFB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Тело у клеща плоское, брюшко – красно-коричневого или коричневого цвета.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переднем конце тела находится хоботок, которым он прокалывает кожу и присасывается.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самок половина брюшка закрыта темным щитком.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Размеры голодного клеща  2-3 миллиметра, насосавшись крови, он достигает размеров – до 1 см.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ECCACB65-A679-A060-7283-AB3F97F9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229" y="3957585"/>
            <a:ext cx="718781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5"/>
              </a:buBlip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Попав на тело человека или шерсть животного, клещ ищет подходящее место для присасывания, на что иногда затрачивает много времени (от получаса и более).</a:t>
            </a:r>
          </a:p>
          <a:p>
            <a:pPr algn="just">
              <a:buFontTx/>
              <a:buBlip>
                <a:blip r:embed="rId5"/>
              </a:buBlip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человека чаще всего клещи присасываются на шее, груди, в подмышечных впадинах, паховых складках.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18819DC-C017-C41A-BDF8-313D4F30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" y="5050172"/>
            <a:ext cx="1610684" cy="17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62726EC7-C884-C327-3048-2FA59A4D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743" y="4811286"/>
            <a:ext cx="7424257" cy="18697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Кровососание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самки 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клеща продолжается много дней (ок.6 суток), и при полном насыщении она увеличивается в весе в 80-120 раз. </a:t>
            </a:r>
            <a:r>
              <a:rPr lang="ru-RU" altLang="ru-RU" sz="11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Кровососание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самца 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длится обычно несколько часов и иногда остается незамеченным.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Напитавшись кровью, самка откладывает тысячи яиц из которых вылупляются </a:t>
            </a:r>
            <a:r>
              <a:rPr lang="ru-RU" altLang="ru-RU" sz="11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личинки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размером они не больше макового зерна и 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с тремя парами ног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Питаются на мелких лесных зверьках и птицах и уходят в лесную подстилку. Там они линяют, превращаясь в следующую фазу развития - </a:t>
            </a:r>
            <a:r>
              <a:rPr lang="ru-RU" altLang="ru-RU" sz="11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нимфы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крупнее и 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уже четыре пары конечностей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Перезимовав, нимфы питаются на животных покрупнее: белках, бурундуках, зайцах, ежах. Напитавшаяся нимфа 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год превращается </a:t>
            </a:r>
            <a:r>
              <a:rPr lang="ru-RU" altLang="ru-RU" sz="115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имаго (</a:t>
            </a:r>
            <a:r>
              <a:rPr lang="ru-RU" altLang="ru-RU" sz="11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либо в самку, либо в самца)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Таким образом, цикл развития клеща длится </a:t>
            </a:r>
            <a:r>
              <a:rPr lang="ru-RU" alt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 три года</a:t>
            </a:r>
            <a:r>
              <a:rPr lang="ru-RU" altLang="ru-RU" sz="1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 это время клещи питаются всего три раза.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7BA6BC33-12B5-6106-0189-8E796A57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9" y="1256307"/>
            <a:ext cx="8774243" cy="289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обратиться к врачу-инфекционисту (терапевту, педиатру) в течение месяца и более (до 6 месяцев) после укуса клеща при появлении клинических симптомов заболевания: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температуры тела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(появление головных болей и др.),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одиночной или множественных мигрирующих эритем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(кольцевидное или сплошное покраснение кожи диаметром свыше 5 см.), мигрирующих болей в крупных суставах, остро развившихся аритмий и др.)</a:t>
            </a:r>
          </a:p>
          <a:p>
            <a:pPr algn="just"/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Следует помнить, что укус клеща иногда может остаться незамеченным. В этой связи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обратиться к врачу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появлении клинических симптомов заболеваний также лицам,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укус клеща не отмечали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</a:t>
            </a:r>
            <a:r>
              <a:rPr lang="ru-RU" alt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посещали дачные участки, лесопарковые зоны и лесные массивы с целью работы на приусадебных участках, отдыха на природе, сбора ягод и грибов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выгуливали домашних животных и др. или употребляли в пищу сырое (некипяченое) молоко, особенно козье.</a:t>
            </a:r>
            <a:endParaRPr lang="ru-RU" altLang="ru-RU" sz="1600" dirty="0"/>
          </a:p>
        </p:txBody>
      </p:sp>
      <p:sp>
        <p:nvSpPr>
          <p:cNvPr id="39939" name="Заголовок 3">
            <a:extLst>
              <a:ext uri="{FF2B5EF4-FFF2-40B4-BE49-F238E27FC236}">
                <a16:creationId xmlns:a16="http://schemas.microsoft.com/office/drawing/2014/main" id="{ACC2FDB6-791C-0338-A895-49BF0739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925" y="144256"/>
            <a:ext cx="5967007" cy="9987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Своевременное обращение к врачу</a:t>
            </a:r>
            <a:b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появлении клинических симптомов заболевания</a:t>
            </a:r>
            <a:endParaRPr lang="ru-RU" alt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 descr="emlyme2">
            <a:hlinkClick r:id="rId3"/>
            <a:extLst>
              <a:ext uri="{FF2B5EF4-FFF2-40B4-BE49-F238E27FC236}">
                <a16:creationId xmlns:a16="http://schemas.microsoft.com/office/drawing/2014/main" id="{AEFCA16A-A4AC-DEFC-4F4F-DDA55AE0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6" y="4262717"/>
            <a:ext cx="2272775" cy="15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&amp;bcy;&amp;ocy;&amp;lcy;&amp;iecy;&amp;zcy;&amp;ncy;&amp;softcy; &amp;Lcy;&amp;acy;&amp;jcy;&amp;mcy;&amp;acy;">
            <a:extLst>
              <a:ext uri="{FF2B5EF4-FFF2-40B4-BE49-F238E27FC236}">
                <a16:creationId xmlns:a16="http://schemas.microsoft.com/office/drawing/2014/main" id="{8465CD79-433E-F414-CD63-4984FC93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01" y="4268960"/>
            <a:ext cx="2383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7C00E97-D131-9F9E-03EC-AD30A854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33" y="4262717"/>
            <a:ext cx="33988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0">
            <a:extLst>
              <a:ext uri="{FF2B5EF4-FFF2-40B4-BE49-F238E27FC236}">
                <a16:creationId xmlns:a16="http://schemas.microsoft.com/office/drawing/2014/main" id="{F20BF87A-2429-341B-3090-31ADCB05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1" y="6016400"/>
            <a:ext cx="8556771" cy="646331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Эритема - кольцевидная (или сплошная), бледно-розовая или ярко-красная</a:t>
            </a:r>
          </a:p>
          <a:p>
            <a:pPr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в среднем диаметр ≥ 5 </a:t>
            </a:r>
            <a:r>
              <a:rPr lang="en-US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</a:p>
          <a:p>
            <a:pPr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границы четкие, окрашены более интенсивно, могут незначительно возвышаться над неизмененной кожей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9">
            <a:extLst>
              <a:ext uri="{FF2B5EF4-FFF2-40B4-BE49-F238E27FC236}">
                <a16:creationId xmlns:a16="http://schemas.microsoft.com/office/drawing/2014/main" id="{EC045BEC-55FD-4DC3-9C4A-0C24720D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5170"/>
            <a:ext cx="8782049" cy="69249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Возбудители малярии - простейшие рода </a:t>
            </a:r>
            <a:r>
              <a:rPr lang="ru-RU" altLang="ru-RU" sz="13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Plasmodium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(плазмодии)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 Для человека патогенны </a:t>
            </a:r>
            <a:r>
              <a:rPr lang="ru-RU" alt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четыре вида 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этого рода:  </a:t>
            </a:r>
            <a:r>
              <a:rPr lang="ru-RU" altLang="ru-RU" sz="13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P.vivax</a:t>
            </a:r>
            <a:r>
              <a:rPr lang="ru-RU" alt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3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P.ovale</a:t>
            </a:r>
            <a:r>
              <a:rPr lang="ru-RU" alt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3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P.malariae</a:t>
            </a:r>
            <a:r>
              <a:rPr lang="ru-RU" alt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ru-RU" sz="13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P.falciparum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.  В последние годы установлено, что малярию у человека в Юго-Восточной Азии вызывает также </a:t>
            </a:r>
            <a:r>
              <a:rPr lang="ru-RU" alt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пятый вид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 — </a:t>
            </a:r>
            <a:r>
              <a:rPr lang="ru-RU" altLang="ru-RU" sz="1300" i="1" dirty="0" err="1">
                <a:latin typeface="Tahoma" panose="020B0604030504040204" pitchFamily="34" charset="0"/>
                <a:cs typeface="Tahoma" panose="020B0604030504040204" pitchFamily="34" charset="0"/>
              </a:rPr>
              <a:t>Plasmodium</a:t>
            </a:r>
            <a:r>
              <a:rPr lang="ru-RU" altLang="ru-RU" sz="13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300" i="1" dirty="0" err="1">
                <a:latin typeface="Tahoma" panose="020B0604030504040204" pitchFamily="34" charset="0"/>
                <a:cs typeface="Tahoma" panose="020B0604030504040204" pitchFamily="34" charset="0"/>
              </a:rPr>
              <a:t>knowlesi</a:t>
            </a:r>
            <a:r>
              <a:rPr lang="ru-RU" altLang="ru-RU" sz="1300" i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1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60" name="Прямоугольник 11">
            <a:extLst>
              <a:ext uri="{FF2B5EF4-FFF2-40B4-BE49-F238E27FC236}">
                <a16:creationId xmlns:a16="http://schemas.microsoft.com/office/drawing/2014/main" id="{3B149DF3-1536-4CB8-AE5D-AD1C436E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9" y="695325"/>
            <a:ext cx="8782048" cy="692497"/>
          </a:xfrm>
          <a:prstGeom prst="rect">
            <a:avLst/>
          </a:prstGeom>
          <a:solidFill>
            <a:srgbClr val="FFFFF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группа  трансмиссивных  инфекционных заболеваний, передаваемых человеку при укусах  комаров рода </a:t>
            </a:r>
            <a:r>
              <a:rPr lang="ru-RU" altLang="ru-RU" sz="1300" i="1" dirty="0" err="1">
                <a:latin typeface="Tahoma" panose="020B0604030504040204" pitchFamily="34" charset="0"/>
                <a:cs typeface="Tahoma" panose="020B0604030504040204" pitchFamily="34" charset="0"/>
              </a:rPr>
              <a:t>Anopheles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 («малярийных комаров»)</a:t>
            </a:r>
            <a:r>
              <a:rPr lang="en-US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300" dirty="0">
                <a:latin typeface="Tahoma" panose="020B0604030504040204" pitchFamily="34" charset="0"/>
                <a:cs typeface="Tahoma" panose="020B0604030504040204" pitchFamily="34" charset="0"/>
              </a:rPr>
              <a:t> и сопровождающихся  лихорадкой, ознобами, увеличением печени и селезенки, анемией. </a:t>
            </a:r>
          </a:p>
        </p:txBody>
      </p:sp>
      <p:sp>
        <p:nvSpPr>
          <p:cNvPr id="45064" name="Прямоугольник 16">
            <a:extLst>
              <a:ext uri="{FF2B5EF4-FFF2-40B4-BE49-F238E27FC236}">
                <a16:creationId xmlns:a16="http://schemas.microsoft.com/office/drawing/2014/main" id="{BEBEA406-1762-494A-8139-0B40A5A3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058" y="53806"/>
            <a:ext cx="2305050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Информационно-справочный материал</a:t>
            </a:r>
          </a:p>
        </p:txBody>
      </p:sp>
      <p:sp>
        <p:nvSpPr>
          <p:cNvPr id="45066" name="Прямоугольник 19">
            <a:extLst>
              <a:ext uri="{FF2B5EF4-FFF2-40B4-BE49-F238E27FC236}">
                <a16:creationId xmlns:a16="http://schemas.microsoft.com/office/drawing/2014/main" id="{06F3CE30-0238-43AA-8FF6-6A468DB90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6" y="2306234"/>
            <a:ext cx="8782049" cy="707886"/>
          </a:xfrm>
          <a:prstGeom prst="rect">
            <a:avLst/>
          </a:prstGeom>
          <a:solidFill>
            <a:srgbClr val="FFF3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ru-RU" altLang="ru-RU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заражения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300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трансмиссивный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парентеральный (шприцевой, </a:t>
            </a:r>
            <a:r>
              <a:rPr lang="ru-RU" alt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постгемотрансфузионный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вертикальный (</a:t>
            </a:r>
            <a:r>
              <a:rPr lang="ru-RU" alt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трансплацентарный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indent="457200" eaLnBrk="1" hangingPunct="1"/>
            <a:r>
              <a:rPr lang="ru-RU" alt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Переносчики малярии -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самки комаров рода </a:t>
            </a:r>
            <a:r>
              <a:rPr lang="ru-RU" alt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Anopheles</a:t>
            </a:r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(самцы питаются нектаром цветов). </a:t>
            </a:r>
            <a:endParaRPr lang="ru-RU" altLang="ru-RU" sz="1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трелка вправо 44">
            <a:extLst>
              <a:ext uri="{FF2B5EF4-FFF2-40B4-BE49-F238E27FC236}">
                <a16:creationId xmlns:a16="http://schemas.microsoft.com/office/drawing/2014/main" id="{3F88D4D2-49FE-4568-BDDB-FBC0210B7208}"/>
              </a:ext>
            </a:extLst>
          </p:cNvPr>
          <p:cNvSpPr/>
          <p:nvPr/>
        </p:nvSpPr>
        <p:spPr>
          <a:xfrm>
            <a:off x="3631350" y="4588483"/>
            <a:ext cx="642938" cy="35718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Багетная рамка 29">
            <a:extLst>
              <a:ext uri="{FF2B5EF4-FFF2-40B4-BE49-F238E27FC236}">
                <a16:creationId xmlns:a16="http://schemas.microsoft.com/office/drawing/2014/main" id="{EE802838-DD62-429F-8F23-FFD1DD153A19}"/>
              </a:ext>
            </a:extLst>
          </p:cNvPr>
          <p:cNvSpPr/>
          <p:nvPr/>
        </p:nvSpPr>
        <p:spPr>
          <a:xfrm>
            <a:off x="179388" y="1"/>
            <a:ext cx="1840798" cy="624758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малярия</a:t>
            </a:r>
          </a:p>
        </p:txBody>
      </p:sp>
      <p:sp>
        <p:nvSpPr>
          <p:cNvPr id="45071" name="Заголовок 8">
            <a:extLst>
              <a:ext uri="{FF2B5EF4-FFF2-40B4-BE49-F238E27FC236}">
                <a16:creationId xmlns:a16="http://schemas.microsoft.com/office/drawing/2014/main" id="{9995A058-6525-4D23-8A1D-C6524EC8C62E}"/>
              </a:ext>
            </a:extLst>
          </p:cNvPr>
          <p:cNvSpPr txBox="1">
            <a:spLocks/>
          </p:cNvSpPr>
          <p:nvPr/>
        </p:nvSpPr>
        <p:spPr bwMode="auto">
          <a:xfrm>
            <a:off x="4570412" y="93152"/>
            <a:ext cx="306503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2.МАЛЯРИЯ</a:t>
            </a:r>
          </a:p>
        </p:txBody>
      </p:sp>
      <p:pic>
        <p:nvPicPr>
          <p:cNvPr id="2" name="Picture 27" descr="D:\Мои рисунки\комары\t073615a.gif">
            <a:extLst>
              <a:ext uri="{FF2B5EF4-FFF2-40B4-BE49-F238E27FC236}">
                <a16:creationId xmlns:a16="http://schemas.microsoft.com/office/drawing/2014/main" id="{8434BD2E-6A52-15B4-D921-D9843903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52300"/>
            <a:ext cx="3330723" cy="22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655222-76B4-66C7-A3CC-CF1581C3D8D3}"/>
              </a:ext>
            </a:extLst>
          </p:cNvPr>
          <p:cNvGraphicFramePr/>
          <p:nvPr/>
        </p:nvGraphicFramePr>
        <p:xfrm>
          <a:off x="4274288" y="3252300"/>
          <a:ext cx="4629866" cy="344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id="{1C3B6515-ADC6-E011-3ADF-0F1484AB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46" y="5629225"/>
            <a:ext cx="3270265" cy="1015663"/>
          </a:xfrm>
          <a:prstGeom prst="rect">
            <a:avLst/>
          </a:prstGeom>
          <a:solidFill>
            <a:srgbClr val="FFF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Все клинические проявления малярии связаны лишь с эритроцитарной шизогонией; </a:t>
            </a:r>
          </a:p>
          <a:p>
            <a:pPr indent="457200"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Печеночные стадии и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гаметоциты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в патогенетическом плане инертны.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B4E48-121F-2A75-D195-4AAC6CA7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7" y="-17994"/>
            <a:ext cx="8973001" cy="356268"/>
          </a:xfrm>
          <a:solidFill>
            <a:srgbClr val="F0ECF4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Эпидемиологическая ситуация по заболеваемости малярией в мире и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г.Минске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DD57E74-6BC7-7876-E853-3608D60D43B2}"/>
              </a:ext>
            </a:extLst>
          </p:cNvPr>
          <p:cNvGraphicFramePr/>
          <p:nvPr/>
        </p:nvGraphicFramePr>
        <p:xfrm>
          <a:off x="154080" y="951062"/>
          <a:ext cx="8973001" cy="261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8D4C491-E169-E317-38DF-9B51E0D70478}"/>
              </a:ext>
            </a:extLst>
          </p:cNvPr>
          <p:cNvCxnSpPr>
            <a:cxnSpLocks/>
          </p:cNvCxnSpPr>
          <p:nvPr/>
        </p:nvCxnSpPr>
        <p:spPr>
          <a:xfrm flipH="1" flipV="1">
            <a:off x="1429546" y="1998177"/>
            <a:ext cx="203039" cy="7143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агетная рамка 10">
            <a:extLst>
              <a:ext uri="{FF2B5EF4-FFF2-40B4-BE49-F238E27FC236}">
                <a16:creationId xmlns:a16="http://schemas.microsoft.com/office/drawing/2014/main" id="{97D088B1-9CFD-3C48-1C09-0C7407FA1666}"/>
              </a:ext>
            </a:extLst>
          </p:cNvPr>
          <p:cNvSpPr/>
          <p:nvPr/>
        </p:nvSpPr>
        <p:spPr>
          <a:xfrm>
            <a:off x="1429546" y="235642"/>
            <a:ext cx="7664319" cy="815161"/>
          </a:xfrm>
          <a:prstGeom prst="bevel">
            <a:avLst/>
          </a:prstGeom>
          <a:solidFill>
            <a:srgbClr val="F0EC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 : «Риску заболевания малярией подвергаются 3,2 миллиарда человек  - почти половина населения в мире».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defRPr/>
            </a:pPr>
            <a:endParaRPr lang="ru-RU" sz="1600" b="1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endParaRPr lang="ru-RU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6" name="Picture 2" descr="D:\Мои рисунки\комары\1204028155_080226123821_info.jpg">
            <a:extLst>
              <a:ext uri="{FF2B5EF4-FFF2-40B4-BE49-F238E27FC236}">
                <a16:creationId xmlns:a16="http://schemas.microsoft.com/office/drawing/2014/main" id="{C859B54C-A5F9-15B0-2A4B-5413D434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" y="338274"/>
            <a:ext cx="1288685" cy="128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01676F71-0DE9-A179-194E-4A833B82781D}"/>
              </a:ext>
            </a:extLst>
          </p:cNvPr>
          <p:cNvSpPr txBox="1">
            <a:spLocks/>
          </p:cNvSpPr>
          <p:nvPr/>
        </p:nvSpPr>
        <p:spPr>
          <a:xfrm>
            <a:off x="751987" y="3229461"/>
            <a:ext cx="7759817" cy="484889"/>
          </a:xfrm>
          <a:prstGeom prst="rect">
            <a:avLst/>
          </a:prstGeom>
          <a:solidFill>
            <a:srgbClr val="FFFFE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Многолетняя динамика заболеваемости  населения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г.Минска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малярией</a:t>
            </a:r>
          </a:p>
          <a:p>
            <a:pPr algn="ctr" defTabSz="912813">
              <a:defRPr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 2015-2024 годы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FFF0-3488-642D-FE44-EC1347C603CD}"/>
              </a:ext>
            </a:extLst>
          </p:cNvPr>
          <p:cNvSpPr txBox="1"/>
          <p:nvPr/>
        </p:nvSpPr>
        <p:spPr>
          <a:xfrm>
            <a:off x="3283130" y="2010800"/>
            <a:ext cx="5785367" cy="12234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05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Plasmodium</a:t>
            </a:r>
            <a:r>
              <a:rPr lang="ru-RU" sz="105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falciparum</a:t>
            </a:r>
            <a:r>
              <a:rPr lang="ru-RU" sz="105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является наиболее распространенным малярийным паразитом в Африканском регионе, где на его долю приходится 99,7% сл., а также в Юго-Восточной Азии (50%), Восточного Средиземноморья (71%) и Западной части Тихого океана (65%). </a:t>
            </a:r>
          </a:p>
          <a:p>
            <a:pPr algn="just">
              <a:defRPr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- 53% всех случаев заболевания малярией, вызванных </a:t>
            </a:r>
            <a:r>
              <a:rPr lang="ru-RU" sz="105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ru-RU" sz="105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vivax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, приходится на Регион Юго-Восточной Азии, причем большинство случаев регистрируется в Индии (47%). P.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vivax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является преобладающим паразитом в Регионе стран Америки, где он вызывает 75% случаев заболевания малярией.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8F561-F0FB-1A76-971F-48A10B5F411D}"/>
              </a:ext>
            </a:extLst>
          </p:cNvPr>
          <p:cNvSpPr txBox="1"/>
          <p:nvPr/>
        </p:nvSpPr>
        <p:spPr>
          <a:xfrm>
            <a:off x="3405791" y="3739358"/>
            <a:ext cx="5721290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последние 10 лет в г. Минске отмечаются стабильные показатели заболеваемости малярией, как правило не превышающие 0,5 на 100 тысяч населения. Все случаи малярии завозные. </a:t>
            </a:r>
          </a:p>
          <a:p>
            <a:pPr indent="457200" algn="just"/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 г. показатель заболеваемости составил 0,35 на 100 тысяч населения (2023 г.– 0,2). Всего было зарегистрировано 7 случаев заболевания (2023 г. –4) </a:t>
            </a:r>
          </a:p>
          <a:p>
            <a:pPr indent="457200" algn="just"/>
            <a:r>
              <a:rPr lang="ru-RU" alt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</a:t>
            </a:r>
          </a:p>
          <a:p>
            <a:pPr indent="450215" algn="just">
              <a:buNone/>
              <a:tabLst>
                <a:tab pos="5837555" algn="l"/>
              </a:tabLst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заболевших 2 чел. – граждане РБ (28%), 5 – иностранцы (72%). 6 пациентов (86%) обратились за медицинской помощью от момента заболевания на 1-3-й день, один пациент (14%) – за медпомощью обратился только на 4-й день (гражданин РБ). Диагноз «малярия» установлен в 71% (5) случае на первый день от обращения за медицинской помощью и 29% (2) на 2-3 й день.</a:t>
            </a:r>
          </a:p>
          <a:p>
            <a:pPr indent="450215" algn="just">
              <a:buNone/>
              <a:tabLst>
                <a:tab pos="5837555" algn="l"/>
              </a:tabLst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Видовой состав возбудителей малярии: возбудитель тропической малярии выявлен в 2-х случаях (28%), возбудитель четырехдневной малярии – в 2-х случаях (28%), возбудитель микст-малярии (тропическая + четырехдневная) в 2-х случаях (28%) и (тропическая + трехдневная </a:t>
            </a:r>
            <a:r>
              <a:rPr lang="ru-RU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вивакс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1-м случае (14%). </a:t>
            </a:r>
          </a:p>
          <a:p>
            <a:pPr indent="450215" algn="just">
              <a:buNone/>
              <a:tabLst>
                <a:tab pos="5837555" algn="l"/>
              </a:tabLst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завоза малярии: все случаи из Африки (Нигерия – 2, Конго, Кот-д’Ивуар, Гвинея, Союз Коморских островов – по 1).</a:t>
            </a:r>
          </a:p>
          <a:p>
            <a:pPr indent="450215" algn="just">
              <a:tabLst>
                <a:tab pos="5837555" algn="l"/>
              </a:tabLst>
            </a:pP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Случаи зарегистрированы в январе (1), марте (1), август (1), октябрь (2), ноябрь (2).  Случай </a:t>
            </a:r>
            <a:r>
              <a:rPr lang="ru-RU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вивакс</a:t>
            </a:r>
            <a:r>
              <a:rPr lang="ru-RU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-малярии зарегистрирован вне сезона передачи малярии (январь 2024). </a:t>
            </a:r>
            <a:endParaRPr lang="ru-RU" altLang="ru-RU" sz="1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A0CDBD2-CED5-305C-57F7-B17E4414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6208"/>
              </p:ext>
            </p:extLst>
          </p:nvPr>
        </p:nvGraphicFramePr>
        <p:xfrm>
          <a:off x="107646" y="4194209"/>
          <a:ext cx="3239561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6874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>
            <a:extLst>
              <a:ext uri="{FF2B5EF4-FFF2-40B4-BE49-F238E27FC236}">
                <a16:creationId xmlns:a16="http://schemas.microsoft.com/office/drawing/2014/main" id="{41FFB287-4BA8-4C6F-BB67-96F35EF2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5EEF851-F4D1-480A-1B23-9A8649F89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64609"/>
              </p:ext>
            </p:extLst>
          </p:nvPr>
        </p:nvGraphicFramePr>
        <p:xfrm>
          <a:off x="5025007" y="617337"/>
          <a:ext cx="38224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460">
                  <a:extLst>
                    <a:ext uri="{9D8B030D-6E8A-4147-A177-3AD203B41FA5}">
                      <a16:colId xmlns:a16="http://schemas.microsoft.com/office/drawing/2014/main" val="887270440"/>
                    </a:ext>
                  </a:extLst>
                </a:gridCol>
              </a:tblGrid>
              <a:tr h="212965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 ЦУР 3.3.3 «Заболеваемость малярией на 1000 человек» позволяет определить территорию г. Минска как устойчивую по распространению инфекции, но с сохранением умеренного риска передачи.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Случаи малярии, зарегистрированные в г. Минске в 2024 г., являются завозными (показатель 0,004 на 1000 населения). 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Эффективный контроль ситуации по предупреждению заболевания, своевременному выявлению и лечению малярии, а также по проведению мониторинга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маляриогенной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восприимчивости территории г. Минска позволяет минимизировать риск завоза и распространения инфекции.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37601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60E82617-6860-11FF-DEEB-1DAA00DB3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748" y="94117"/>
            <a:ext cx="608429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be-BY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ЦУР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alt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.3. </a:t>
            </a:r>
          </a:p>
          <a:p>
            <a:pPr lvl="0"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ЦУР 3.3.3. «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Заболеваемость малярией на 1000 человек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D3816B-FDC5-CD8D-6A4D-A0C75395B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580960"/>
              </p:ext>
            </p:extLst>
          </p:nvPr>
        </p:nvGraphicFramePr>
        <p:xfrm>
          <a:off x="55917" y="736067"/>
          <a:ext cx="4913173" cy="23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9B73C2-A84E-E157-23A5-2772050C8737}"/>
              </a:ext>
            </a:extLst>
          </p:cNvPr>
          <p:cNvSpPr txBox="1"/>
          <p:nvPr/>
        </p:nvSpPr>
        <p:spPr>
          <a:xfrm>
            <a:off x="164884" y="3243754"/>
            <a:ext cx="8831647" cy="1107996"/>
          </a:xfrm>
          <a:prstGeom prst="rect">
            <a:avLst/>
          </a:prstGeom>
          <a:solidFill>
            <a:srgbClr val="FFF3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протяжение последних 16 лет в городе Минске:</a:t>
            </a:r>
          </a:p>
          <a:p>
            <a:pPr algn="just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ежегодно регистрируется единичные (0-8) случаи привозной малярии, случаев местной передачи заболевания не зафиксировано.</a:t>
            </a:r>
          </a:p>
          <a:p>
            <a:pPr algn="just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территория относится к зоне умеренного риска передачи малярии, по совокупности природно-климатических критериев и наличию случаев заболеваний, </a:t>
            </a:r>
          </a:p>
          <a:p>
            <a:pPr algn="just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-определяется эпидемиологическая значимость малярии, ввиду постоянных поездок населения в эпидемически неблагополучные страны, присутствия на территории переносчиков этого заболевания и наличия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анофелогенных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водоемов.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BF5E39-4D70-8205-9FA4-AF163D2334B1}"/>
              </a:ext>
            </a:extLst>
          </p:cNvPr>
          <p:cNvSpPr txBox="1">
            <a:spLocks/>
          </p:cNvSpPr>
          <p:nvPr/>
        </p:nvSpPr>
        <p:spPr bwMode="auto">
          <a:xfrm>
            <a:off x="5331204" y="3015560"/>
            <a:ext cx="3357563" cy="2741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Выводы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497257D-E0FE-9091-DCA0-9AD4E7399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6" y="4493573"/>
            <a:ext cx="8849065" cy="229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45783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/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1. Реализация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 мероприятий (оценка, контроль) по профилактике малярии, во исполнение нормативных документов Министерства здравоохранения Республики Беларусь (в том числе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направленных на обеспечение организации своевременного выявления, регистрации и лечения пациентов с малярией в учреждениях здравоохранения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г.Минска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, по организации своевременного и качественного проведения эпидемиологического расследования и санитарно-противоэпидемических мероприятий в очагах малярии, по обеспечению проведения энтомологического мониторинга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маляриогенной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восприимчивости территории и т.д.)</a:t>
            </a:r>
          </a:p>
          <a:p>
            <a:pPr indent="457200" algn="just"/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ru-RU" altLang="ru-RU" sz="11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проведения эпидемиологического надзора за малярией и реализации показателя ЦУР 3.3.3. «Заболеваемость малярией на 1000 человек» проведение мероприятия направленные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 на повышение уровня знаний по вопросам организации эпидемического надзора за малярией заинтересованных медицинских работников и по вопросам профилактики малярии населения </a:t>
            </a:r>
            <a:r>
              <a:rPr lang="ru-RU" altLang="ru-RU" sz="1100" dirty="0" err="1">
                <a:latin typeface="Tahoma" panose="020B0604030504040204" pitchFamily="34" charset="0"/>
                <a:cs typeface="Tahoma" panose="020B0604030504040204" pitchFamily="34" charset="0"/>
              </a:rPr>
              <a:t>г.Минска</a:t>
            </a:r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57200" algn="just"/>
            <a:r>
              <a:rPr lang="ru-RU" altLang="ru-RU" sz="1100" dirty="0">
                <a:latin typeface="Tahoma" panose="020B0604030504040204" pitchFamily="34" charset="0"/>
                <a:cs typeface="Tahoma" panose="020B0604030504040204" pitchFamily="34" charset="0"/>
              </a:rPr>
              <a:t>3. Проведение консультаций уполномоченными медицинскими работниками лиц, желающих выехать в эпидемически неблагополучные по малярии страны, о мерах защиты от нападения кровососущих  комаров и мерах индивидуальной профилактики малярии.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6209D-551E-EA48-9282-8CC5FB7E8D29}"/>
              </a:ext>
            </a:extLst>
          </p:cNvPr>
          <p:cNvSpPr txBox="1"/>
          <p:nvPr/>
        </p:nvSpPr>
        <p:spPr>
          <a:xfrm>
            <a:off x="1412710" y="4304015"/>
            <a:ext cx="67665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ЗАДАЧИ по профилактике малярии</a:t>
            </a:r>
            <a:endParaRPr lang="ru-RU" alt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8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7">
            <a:extLst>
              <a:ext uri="{FF2B5EF4-FFF2-40B4-BE49-F238E27FC236}">
                <a16:creationId xmlns:a16="http://schemas.microsoft.com/office/drawing/2014/main" id="{4BEB2FF0-DBAE-43AC-8CDB-3AB235D7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281987" cy="44319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Нормативные документы:</a:t>
            </a:r>
          </a:p>
          <a:p>
            <a:pPr algn="just"/>
            <a:r>
              <a:rPr lang="en-US" altLang="ru-RU" sz="20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altLang="ru-RU" sz="20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.СанПиН  от 21.03.2013 г. № 23 «Требования к организации и проведению </a:t>
            </a:r>
            <a:r>
              <a:rPr lang="ru-RU" altLang="ru-RU" sz="20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санитарно</a:t>
            </a:r>
            <a:r>
              <a:rPr lang="ru-RU" altLang="ru-RU" sz="20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противоэпидемических мероприятий, направленных на предотвращение заноса, возникновения и распространения  малярии». </a:t>
            </a:r>
          </a:p>
          <a:p>
            <a:pPr algn="just"/>
            <a:endParaRPr lang="ru-RU" altLang="ru-RU" sz="2000" b="1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действий при выявлении пациентов, обратившихся в амбулаторно-поликлинические организации здравоохранения, приемные отделения стационарных организаций здравоохранения, скорую медицинскую помощь, с жалобами на лихорадку 38,5°С и выше, длящуюся более 3 дней (исх. МЗРБ №7-19/9243 от 21.06.2019)</a:t>
            </a:r>
            <a:endParaRPr lang="ru-RU" altLang="ru-RU" sz="20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2">
            <a:extLst>
              <a:ext uri="{FF2B5EF4-FFF2-40B4-BE49-F238E27FC236}">
                <a16:creationId xmlns:a16="http://schemas.microsoft.com/office/drawing/2014/main" id="{7A778EC4-A705-46A0-86C6-641F91C4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829" y="1012825"/>
            <a:ext cx="4667793" cy="4985980"/>
          </a:xfrm>
          <a:prstGeom prst="rect">
            <a:avLst/>
          </a:prstGeom>
          <a:solidFill>
            <a:srgbClr val="FFE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0" hangingPunct="0"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Специалистам лечебной сети и санитарно-эпидемиологической службы необходимо продолжать проведение информационно-разъяснительной работы среди населения, направленной на: </a:t>
            </a:r>
          </a:p>
          <a:p>
            <a:pPr indent="457200" algn="just" eaLnBrk="0" hangingPunct="0"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 eaLnBrk="0" hangingPunct="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 укусов комаров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(защищать открытые участки тела в вечернее время от насекомых, использовать репелленты, фумигаторы, противомоскитные сетки и т.д. ).</a:t>
            </a:r>
          </a:p>
          <a:p>
            <a:pPr indent="457200" algn="just" eaLnBrk="0" hangingPunct="0">
              <a:buFont typeface="Wingdings" pitchFamily="2" charset="2"/>
              <a:buChar char="ü"/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 eaLnBrk="0" hangingPunct="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приема химиопрофилактических средств   </a:t>
            </a:r>
          </a:p>
          <a:p>
            <a:pPr indent="457200" algn="just">
              <a:defRPr/>
            </a:pPr>
            <a:r>
              <a:rPr lang="ru-RU" sz="1200" dirty="0">
                <a:solidFill>
                  <a:srgbClr val="173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назначения препарата и схемы приема обратиться к врачу</a:t>
            </a:r>
          </a:p>
          <a:p>
            <a:pPr indent="457200" algn="just">
              <a:defRPr/>
            </a:pP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Справочно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За 1–2 дня до предполагаемой поездки в неблагополучную по малярии страну  начать прием антибиотика «</a:t>
            </a:r>
            <a:r>
              <a:rPr lang="ru-RU" sz="1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Доксицисклин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(100 мг однократно в день).  По приезду в неблагополучную по малярии страну  купить </a:t>
            </a:r>
            <a:r>
              <a:rPr lang="ru-RU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противомалярийный препарат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и начать его прием по схеме, указанной в инструкции по применению (доксициклин  - через 5-7 после начала приема противомалярийного препарата  отменить). Важно  не пропускать прием препарата во время нахождения и в течение 4-х недель после возвращения (по схеме).</a:t>
            </a:r>
          </a:p>
          <a:p>
            <a:pPr indent="457200" algn="just" eaLnBrk="0" hangingPunct="0">
              <a:buFont typeface="Wingdings" pitchFamily="2" charset="2"/>
              <a:buChar char="ü"/>
              <a:defRPr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 eaLnBrk="0" hangingPunct="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своевременное обращение за медицинской помощью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врачу-инфекционисту (врачу-терапевту, врачу-педиатру) лиц, прибывших из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эпиднеблагополучных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малярии стран для обследования на малярию при любом (даже незначительном ) повышении температуры (в течение 3-х лет после возвращения).</a:t>
            </a:r>
            <a:endParaRPr lang="ru-RU" dirty="0">
              <a:latin typeface="Arial" charset="0"/>
              <a:cs typeface="Times New Roman" pitchFamily="18" charset="0"/>
            </a:endParaRPr>
          </a:p>
        </p:txBody>
      </p:sp>
      <p:sp>
        <p:nvSpPr>
          <p:cNvPr id="64515" name="Заголовок 4">
            <a:extLst>
              <a:ext uri="{FF2B5EF4-FFF2-40B4-BE49-F238E27FC236}">
                <a16:creationId xmlns:a16="http://schemas.microsoft.com/office/drawing/2014/main" id="{555212C8-5C7A-45A5-8A96-90205316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98" y="277158"/>
            <a:ext cx="6862354" cy="6743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/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Основные вопросы, на которые необходимо обратить внимание при проведении информационно-разъяснительной работы </a:t>
            </a:r>
            <a:endParaRPr lang="ru-RU" altLang="ru-RU" dirty="0"/>
          </a:p>
        </p:txBody>
      </p:sp>
      <p:pic>
        <p:nvPicPr>
          <p:cNvPr id="2" name="Picture 30">
            <a:extLst>
              <a:ext uri="{FF2B5EF4-FFF2-40B4-BE49-F238E27FC236}">
                <a16:creationId xmlns:a16="http://schemas.microsoft.com/office/drawing/2014/main" id="{122A9386-173A-5096-F7AB-5DC94B2A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" y="1012825"/>
            <a:ext cx="4040777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8422AD-210B-55C0-B2A0-709623E1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3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Рекомендуемые меры защиты от нападения кровососущих  комаров и</a:t>
            </a:r>
            <a:br>
              <a:rPr lang="ru-RU" sz="13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индивидуальной профилактики малярии </a:t>
            </a:r>
            <a:br>
              <a:rPr lang="ru-RU" sz="13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  к Санитарным   нормам   и  правилам  21 марта 2013</a:t>
            </a:r>
            <a:b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«Требования к организации и проведению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санитарно-противоэпиде-мических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мероприятий, направленных на предотвращение заноса, возникновения и распространения  малярии»</a:t>
            </a: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79761AC9-0763-6518-1D60-BFEF9E18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3103"/>
            <a:ext cx="8928100" cy="1692771"/>
          </a:xfrm>
          <a:prstGeom prst="rect">
            <a:avLst/>
          </a:prstGeom>
          <a:solidFill>
            <a:srgbClr val="F3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1.Предохраняться от укусов кровососущих комаров в период всего эпидемического сезона.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открытом воздухе для защиты от укусов комаров в вечерние часы на непокрытые одеждой участки тела наносятся репелленты (средства отпугивания насекомых). В помещениях при отсутствии кондиционера окна и двери следует </a:t>
            </a:r>
            <a:r>
              <a:rPr lang="ru-RU" alt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засетчивать</a:t>
            </a: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перед сном включать электрический фумигатор, полог над постелью пропитывать репеллентами, а его края заправлять под матрац. Лицам, регулярно выезжающим в неблагополучные по малярии страны, материал для </a:t>
            </a:r>
            <a:r>
              <a:rPr lang="ru-RU" alt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засетчивания</a:t>
            </a:r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окон, прикроватные пологи, электрофумигаторы,  репелленты и инсектицидные препараты в  аэрозольных упаковках целесообразно иметь при себе в виде индивидуальной укладки.</a:t>
            </a: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9AC9F125-7332-C771-DF1B-F1E39032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2250"/>
            <a:ext cx="8964613" cy="3493264"/>
          </a:xfrm>
          <a:prstGeom prst="rect">
            <a:avLst/>
          </a:prstGeom>
          <a:solidFill>
            <a:srgbClr val="E1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alt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Лицам, выезжающим в страны, в которых рекомендована сезонная химиопрофилактика малярии необходимо проконсультироваться у специалистов организаций здравоохранения по вопросам: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лекарственные средства могут использоваться для химиопрофилактики малярии в стране пребывания; длительность и схема их применения;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какова альтернатива химиопрофилактики при проживании в неблагополучной по малярии стране свыше 6 месяцев (например: иметь при себе противомалярийное лекарственное средство для незамедлительного приема и купирования первых приступов заболевания);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следует предпринимать при отсутствии зарегистрированных в Республике Беларусь противомалярийных лекарственных средств эффективных в стране предстоящего выезда и какие противомалярийные лекарственные средства целесообразно приобретать в аптечной сети в первые дни после прибытия в страну пребывания;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противомалярийные лекарственные средства из-за их побочного эффекта не рекомендуется принимать лицам, управляющим транспортными средствами; </a:t>
            </a:r>
          </a:p>
          <a:p>
            <a:pPr algn="just"/>
            <a:r>
              <a:rPr lang="ru-RU" alt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какого срока после возвращения из неблагополучной по малярии страны следует незамедлительно обращаться в амбулаторно-поликлиническую организацию по месту жительства при любом заболевании (недомогании), сопровождаемом повышением температуры.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>
            <a:extLst>
              <a:ext uri="{FF2B5EF4-FFF2-40B4-BE49-F238E27FC236}">
                <a16:creationId xmlns:a16="http://schemas.microsoft.com/office/drawing/2014/main" id="{E326CF31-77C3-4A76-A50B-6B3B663F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2861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64" name="Заголовок 7">
            <a:extLst>
              <a:ext uri="{FF2B5EF4-FFF2-40B4-BE49-F238E27FC236}">
                <a16:creationId xmlns:a16="http://schemas.microsoft.com/office/drawing/2014/main" id="{B9171369-9B9D-4E72-8308-28869311D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25 апреля – Всемирный день борьбы с малярией </a:t>
            </a:r>
            <a:b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(World </a:t>
            </a:r>
            <a:r>
              <a:rPr lang="ru-RU" altLang="ru-RU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Malaria</a:t>
            </a:r>
            <a:r>
              <a:rPr lang="ru-RU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 Day)</a:t>
            </a:r>
            <a:endParaRPr lang="ru-RU" alt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59CBB-E16F-76DD-6187-E2FB02CD92B1}"/>
              </a:ext>
            </a:extLst>
          </p:cNvPr>
          <p:cNvSpPr txBox="1"/>
          <p:nvPr/>
        </p:nvSpPr>
        <p:spPr>
          <a:xfrm>
            <a:off x="411060" y="1450382"/>
            <a:ext cx="8464491" cy="54014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апреля 2025 года мировая общественность отмечает Всемирный день борьбы с малярией.</a:t>
            </a:r>
          </a:p>
          <a:p>
            <a:pPr indent="457200" algn="just">
              <a:buNone/>
            </a:pP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цель мероприятия – это пропаганда эффективных мер профилактики данного заболевания.</a:t>
            </a:r>
          </a:p>
          <a:p>
            <a:pPr indent="457200" algn="just">
              <a:buNone/>
            </a:pPr>
            <a:endParaRPr lang="ru-RU" sz="115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Справочно</a:t>
            </a: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Малярия –</a:t>
            </a:r>
            <a:r>
              <a:rPr lang="ru-RU" sz="115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инфекционное заболевание, которое возникает при укусе комара, зараженного паразитами (малярийными плазмодиями).</a:t>
            </a:r>
            <a:r>
              <a:rPr lang="ru-RU" sz="115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Характерным для малярии являются повторяющиеся через определенное время (через один или два дня) приступы лихорадки с ознобом, повышением температуры тела до 40°С и выше, которая сопровождается сильным потоотделением в конце приступа. При несвоевременно начатом лечении заболевание может закончиться летальным исходом.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Малярия широко распространена в странах с тропическим и субтропическим климатом.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данным Всемирной организации здравоохранения большинство случаев заболевания малярией регистрируется в Африканском регионе (95%).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85% случаев малярии приходится на 19 стран Африки к югу от Сахары и Индию. Более половины всех случаев заболевания малярией в мире регистрируется в шести странах: Нигерии (25%), Демократической Республике Конго (12%), Уганде (5%), Кот-д'Ивуаре, Мозамбике и Нигере (по 4%). 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Санитарно-эпидемиологическая служба г. Минска напоминают о мерах профилактики заражения малярией при выезде в страны с тропическим и субтропическим климатом:</a:t>
            </a:r>
          </a:p>
          <a:p>
            <a:pPr indent="457200" algn="just">
              <a:buNone/>
            </a:pP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15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профилактический прием</a:t>
            </a:r>
            <a:r>
              <a:rPr lang="ru-RU" sz="115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5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противомалярийных препаратов</a:t>
            </a:r>
            <a:r>
              <a:rPr lang="ru-RU" sz="115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</a:t>
            </a: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целью назначения препарата перед поездкой в неблагополучные по малярии страны необходимо проконсультироваться с врачом</a:t>
            </a: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indent="457200" algn="just">
              <a:buFont typeface="Wingdings" panose="05000000000000000000" pitchFamily="2" charset="2"/>
              <a:buChar char=""/>
            </a:pPr>
            <a:r>
              <a:rPr lang="ru-RU" sz="115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укусов комаров в период пребывания в эндемичной стране 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рекомендуется использование репеллентов (средств, отпугивающих насекомых), применяя их в соответствии с инструкцией;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buNone/>
            </a:pP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помещениях необходимо </a:t>
            </a:r>
            <a:r>
              <a:rPr lang="ru-RU" sz="115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засетчивать</a:t>
            </a: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окна, устанавливать прикроватные марлевые пологи,</a:t>
            </a:r>
            <a:r>
              <a:rPr lang="ru-RU" sz="11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использовать </a:t>
            </a:r>
            <a:r>
              <a:rPr lang="ru-RU" sz="115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электроиспарители</a:t>
            </a:r>
            <a:r>
              <a:rPr lang="ru-RU" sz="115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-фумигаторы и (или) обработать помещение аэрозольными инсектицидами.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r>
              <a:rPr lang="ru-RU" sz="115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возникновении симптомов заболевания в течение 3-х лет после возвращения из поездки необходимо обратиться за медицинской помощью в учреждение здравоохранения и обязательно сообщить врачу о пребывании в неблагополучных по малярии странах.</a:t>
            </a:r>
            <a:endParaRPr lang="ru-RU" sz="11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КАРТИНКИ\АНИМАЦИЯ\anim-valentine10.gif">
            <a:extLst>
              <a:ext uri="{FF2B5EF4-FFF2-40B4-BE49-F238E27FC236}">
                <a16:creationId xmlns:a16="http://schemas.microsoft.com/office/drawing/2014/main" id="{7141DD2F-E12E-4402-A899-E6780C5372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000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Заголовок 1">
            <a:extLst>
              <a:ext uri="{FF2B5EF4-FFF2-40B4-BE49-F238E27FC236}">
                <a16:creationId xmlns:a16="http://schemas.microsoft.com/office/drawing/2014/main" id="{6B5EA6EC-3988-4F66-9465-B3D656FA19BA}"/>
              </a:ext>
            </a:extLst>
          </p:cNvPr>
          <p:cNvSpPr txBox="1">
            <a:spLocks/>
          </p:cNvSpPr>
          <p:nvPr/>
        </p:nvSpPr>
        <p:spPr bwMode="auto">
          <a:xfrm>
            <a:off x="2627313" y="3644900"/>
            <a:ext cx="3643312" cy="1071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3600">
                <a:latin typeface="Tahoma" panose="020B0604030504040204" pitchFamily="34" charset="0"/>
                <a:cs typeface="Tahoma" panose="020B0604030504040204" pitchFamily="34" charset="0"/>
              </a:rPr>
              <a:t>БЛАГОДАРЮ </a:t>
            </a:r>
            <a:br>
              <a:rPr lang="ru-RU" altLang="ru-RU" sz="36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>
                <a:latin typeface="Tahoma" panose="020B0604030504040204" pitchFamily="34" charset="0"/>
                <a:cs typeface="Tahoma" panose="020B0604030504040204" pitchFamily="34" charset="0"/>
              </a:rPr>
              <a:t>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0CAC49B-E64F-D2D2-E8D3-3BFC56CA8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8639175" cy="1484313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Инфекции, возбудителей которых передают человеку при </a:t>
            </a:r>
            <a:r>
              <a:rPr lang="ru-RU" altLang="ru-RU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кровососании</a:t>
            </a:r>
            <a:r>
              <a:rPr lang="ru-RU" alt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иксодовые клещи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4CB4EA8-7A1B-14EB-88AB-6AA2707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3600"/>
            <a:ext cx="8713788" cy="3243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клещевой вирусный энцефалит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иксодовые клещевые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боррелиозы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клещевые риккетсиозы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моноцитарный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эрлихиоз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человека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гранулоцитарный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анаплазмоз человека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DD50D02E-7F5A-45B7-9521-1CEF602E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39" y="36110"/>
            <a:ext cx="3785838" cy="34607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КЛЕЩЕВОЙ ЭНЦЕФАЛИТ</a:t>
            </a:r>
            <a:endParaRPr lang="ru-RU" altLang="ru-RU" sz="2000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4FDC89-18D6-45D4-AA40-8B6C1DD0867F}"/>
              </a:ext>
            </a:extLst>
          </p:cNvPr>
          <p:cNvSpPr/>
          <p:nvPr/>
        </p:nvSpPr>
        <p:spPr>
          <a:xfrm>
            <a:off x="42363" y="502832"/>
            <a:ext cx="9032285" cy="646331"/>
          </a:xfrm>
          <a:prstGeom prst="rect">
            <a:avLst/>
          </a:prstGeom>
          <a:solidFill>
            <a:srgbClr val="FFFFF3"/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200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Клещевой энцефалит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— вирусная инфекция, поражающая оболочки, серое и белое вещество и другие отделы головного и спинного мозга ЦНС, корешки спинномозгового нерва и периферические нервы, приводящая к развитию парезов и параличей. </a:t>
            </a:r>
          </a:p>
        </p:txBody>
      </p:sp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389996A6-3337-4B02-9CF1-94CBB3C4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473" y="-36121"/>
            <a:ext cx="1512887" cy="49053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2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Справочный материал</a:t>
            </a:r>
            <a:endParaRPr lang="ru-RU" altLang="ru-RU" sz="120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1" name="Прямоугольник 6">
            <a:extLst>
              <a:ext uri="{FF2B5EF4-FFF2-40B4-BE49-F238E27FC236}">
                <a16:creationId xmlns:a16="http://schemas.microsoft.com/office/drawing/2014/main" id="{6CB00952-B9B6-4AE5-85B8-6295A9A0F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2793"/>
            <a:ext cx="9074649" cy="1015663"/>
          </a:xfrm>
          <a:prstGeom prst="rect">
            <a:avLst/>
          </a:prstGeom>
          <a:solidFill>
            <a:srgbClr val="FFF3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Вирус клещевого энцефалита </a:t>
            </a:r>
            <a:r>
              <a:rPr lang="en-US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нейротропный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, РНК-содержащий. Относится к роду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Flavivirus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, входит в семейство </a:t>
            </a:r>
            <a:r>
              <a:rPr lang="ru-RU" altLang="ru-RU" sz="1200" i="1" dirty="0" err="1">
                <a:latin typeface="Tahoma" panose="020B0604030504040204" pitchFamily="34" charset="0"/>
                <a:cs typeface="Tahoma" panose="020B0604030504040204" pitchFamily="34" charset="0"/>
              </a:rPr>
              <a:t>Flaviviridae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экологической группы арбовирусов. </a:t>
            </a:r>
            <a:r>
              <a:rPr lang="ru-RU" altLang="ru-RU" sz="1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Механизм передачи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ВКЭ - </a:t>
            </a:r>
            <a:r>
              <a:rPr lang="ru-RU" altLang="ru-RU" sz="1200" b="1" i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трансмиссивный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 путь передачи – через укусы клеща, с его слюной. Реже </a:t>
            </a:r>
            <a:r>
              <a:rPr lang="ru-RU" altLang="ru-RU" sz="1200" b="1" i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алиментарный</a:t>
            </a:r>
            <a:r>
              <a:rPr lang="ru-RU" altLang="ru-RU" sz="12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i="1" dirty="0">
                <a:latin typeface="Tahoma" panose="020B0604030504040204" pitchFamily="34" charset="0"/>
                <a:cs typeface="Tahoma" panose="020B0604030504040204" pitchFamily="34" charset="0"/>
              </a:rPr>
              <a:t> путь передачи - через молоко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инфицированных коз и коров. Можно заболеть КЭ, при раздавливании клещей пальцами рук, при наличии на коже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микропорезов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или трещин. </a:t>
            </a:r>
            <a:r>
              <a:rPr lang="ru-RU" altLang="ru-RU" sz="1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Передача ВКЭ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может происходить в первые минуты присасывания клеща к человеку, заражающая доза - одна миллионная часть вирусного пула. </a:t>
            </a:r>
            <a:endParaRPr lang="en-US" alt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3" name="TextBox 11">
            <a:extLst>
              <a:ext uri="{FF2B5EF4-FFF2-40B4-BE49-F238E27FC236}">
                <a16:creationId xmlns:a16="http://schemas.microsoft.com/office/drawing/2014/main" id="{A36CC78D-BC17-4B95-8B25-FC52B5E4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" y="2285645"/>
            <a:ext cx="9032285" cy="646331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Резервуар и источники возбудителя: более 130 видов теплокровных диких и домашних животных и птиц восприимчивых к возбудителю, в т.ч. около 50 видов были обнаружены инфицированными ими. Однако основным видом, поддерживающим существование возбудителя в природе являются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иксодовые клещи.</a:t>
            </a:r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D9A03E3B-8AAF-C9FC-6E88-3DDDDD271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503" y="3012544"/>
            <a:ext cx="7329072" cy="461665"/>
          </a:xfrm>
          <a:prstGeom prst="rect">
            <a:avLst/>
          </a:prstGeom>
          <a:solidFill>
            <a:srgbClr val="E1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561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Различают </a:t>
            </a: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западный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ru-RU" sz="12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восточный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 типы</a:t>
            </a:r>
            <a:r>
              <a:rPr lang="en-US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клещевого энцефалита, и соответственно их возбудителей –  3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субтипа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ВКЭ: европейский, сибирский  и дальневосточный.</a:t>
            </a:r>
          </a:p>
        </p:txBody>
      </p:sp>
      <p:graphicFrame>
        <p:nvGraphicFramePr>
          <p:cNvPr id="4" name="Group 45">
            <a:extLst>
              <a:ext uri="{FF2B5EF4-FFF2-40B4-BE49-F238E27FC236}">
                <a16:creationId xmlns:a16="http://schemas.microsoft.com/office/drawing/2014/main" id="{C1AB578F-CA66-BB0C-2EE5-D205B0460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34224"/>
              </p:ext>
            </p:extLst>
          </p:nvPr>
        </p:nvGraphicFramePr>
        <p:xfrm>
          <a:off x="42363" y="3429000"/>
          <a:ext cx="9032286" cy="3452182"/>
        </p:xfrm>
        <a:graphic>
          <a:graphicData uri="http://schemas.openxmlformats.org/drawingml/2006/table">
            <a:tbl>
              <a:tblPr/>
              <a:tblGrid>
                <a:gridCol w="1717191">
                  <a:extLst>
                    <a:ext uri="{9D8B030D-6E8A-4147-A177-3AD203B41FA5}">
                      <a16:colId xmlns:a16="http://schemas.microsoft.com/office/drawing/2014/main" val="468885814"/>
                    </a:ext>
                  </a:extLst>
                </a:gridCol>
                <a:gridCol w="3321348">
                  <a:extLst>
                    <a:ext uri="{9D8B030D-6E8A-4147-A177-3AD203B41FA5}">
                      <a16:colId xmlns:a16="http://schemas.microsoft.com/office/drawing/2014/main" val="2582546669"/>
                    </a:ext>
                  </a:extLst>
                </a:gridCol>
                <a:gridCol w="1907389">
                  <a:extLst>
                    <a:ext uri="{9D8B030D-6E8A-4147-A177-3AD203B41FA5}">
                      <a16:colId xmlns:a16="http://schemas.microsoft.com/office/drawing/2014/main" val="3536963166"/>
                    </a:ext>
                  </a:extLst>
                </a:gridCol>
                <a:gridCol w="2086358">
                  <a:extLst>
                    <a:ext uri="{9D8B030D-6E8A-4147-A177-3AD203B41FA5}">
                      <a16:colId xmlns:a16="http://schemas.microsoft.com/office/drawing/2014/main" val="141823380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Западный регион 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Приангарье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Дальний Восток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87359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Основной переносчик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I.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ricinus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(лесной клещ)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I.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persulcatus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(таежно-луговой)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I.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persulcatus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(Таежно-луговой)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47153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Доминирующий генотип ВКЭ и прототипный штамм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Центрально-Европейский (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Найдорф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Сибирский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(Айна/1448)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Урало-Сибирский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(Лесопарк-11)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Дальневосточный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(Софьин)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9404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Инкубационный период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7-14 дней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9-11 дней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6-15 дней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05719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Клиническое течение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Двухволновое течение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-1-я волна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- 3-7 дней ( Т- до 38°,легкое течение)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-Период апирексии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- 7-14 дней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-2-я волна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- Т-40°, симптомы поражения ЦНС: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менингиальный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синдром, легкие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энцефалитические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поражения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Протекает в виде лихорадочных и менингиальных форм.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Частая хронизация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инфекции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Чаще одна волна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Т-38- 40° - 6-8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дн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менингоэнцефа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литическая  и очаговая форма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Стойкие парезы и параличи.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1491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Остаточные явления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10-20%- слабо выраженные нейропсихические расстройства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16,7%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АВС-10,7%,Парезы -1,7%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Мыш.атрофии-2,9%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74,5%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Рассеянная симптоматика-25,3%Выраженная-22,1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8175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Летальность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Нет данных 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2,4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±0,3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24,4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±0,9</a:t>
                      </a:r>
                    </a:p>
                  </a:txBody>
                  <a:tcPr marL="91447" marR="9144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9358"/>
                  </a:ext>
                </a:extLst>
              </a:tr>
            </a:tbl>
          </a:graphicData>
        </a:graphic>
      </p:graphicFrame>
      <p:pic>
        <p:nvPicPr>
          <p:cNvPr id="6" name="Picture 17" descr="R:\map.jpg">
            <a:extLst>
              <a:ext uri="{FF2B5EF4-FFF2-40B4-BE49-F238E27FC236}">
                <a16:creationId xmlns:a16="http://schemas.microsoft.com/office/drawing/2014/main" id="{720CA324-851E-C621-69D8-A9FD6D98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276"/>
            <a:ext cx="15700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642B22EF-4E32-4B01-A0E9-1079A894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7" y="5083944"/>
            <a:ext cx="8649587" cy="5988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4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Сравнительная характеристика заболеваемости </a:t>
            </a:r>
            <a:r>
              <a:rPr lang="ru-RU" alt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клещевым энцефалитом</a:t>
            </a:r>
            <a:br>
              <a:rPr lang="ru-RU" alt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1D3C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РБ и некоторых стран Европы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F8688F5C-CE0C-4012-A88B-0A27F9EB3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254536"/>
              </p:ext>
            </p:extLst>
          </p:nvPr>
        </p:nvGraphicFramePr>
        <p:xfrm>
          <a:off x="443909" y="5711510"/>
          <a:ext cx="8133906" cy="100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Страны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Показатели заболеваемости КЭ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сравнении с РБ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15,4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Латвия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11,9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Эстония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+ в 7,7 раза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10" name="Номер слайда 3">
            <a:extLst>
              <a:ext uri="{FF2B5EF4-FFF2-40B4-BE49-F238E27FC236}">
                <a16:creationId xmlns:a16="http://schemas.microsoft.com/office/drawing/2014/main" id="{BEDD95F0-0CD5-4796-A001-2D5C9AD3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2FD7B-5D9A-4E4F-B61D-175F692170FB}" type="slidenum">
              <a:rPr lang="ru-RU" altLang="ru-RU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23AB7-2C83-172A-E021-669F4A6BCE29}"/>
              </a:ext>
            </a:extLst>
          </p:cNvPr>
          <p:cNvSpPr txBox="1">
            <a:spLocks/>
          </p:cNvSpPr>
          <p:nvPr/>
        </p:nvSpPr>
        <p:spPr>
          <a:xfrm>
            <a:off x="1724297" y="-75759"/>
            <a:ext cx="6797698" cy="883647"/>
          </a:xfrm>
          <a:prstGeom prst="rect">
            <a:avLst/>
          </a:prstGeom>
          <a:solidFill>
            <a:srgbClr val="FFFFE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Многолетняя динамика заболеваемости </a:t>
            </a:r>
            <a:b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клещевым энцефалитом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населения </a:t>
            </a:r>
            <a:r>
              <a:rPr lang="ru-RU" altLang="ru-RU" sz="16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г.Минска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период 2015-2024 гг.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0485-D2C7-BEAF-ECDF-5FDAC188064B}"/>
              </a:ext>
            </a:extLst>
          </p:cNvPr>
          <p:cNvSpPr txBox="1"/>
          <p:nvPr/>
        </p:nvSpPr>
        <p:spPr>
          <a:xfrm>
            <a:off x="4806892" y="878574"/>
            <a:ext cx="4149365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территории г. Минска КЭ является малораспространенным заболеванием. Многолетняя динамика заболеваемости КЭ населения г. Минска характеризуется выраженной тенденцией к росту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заболеваемости (Т пр. = +15,3%).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Минимальный показатель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заболеваемости зафиксирован в 2015 году.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аксимальный показатель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году. Всего в прошлом году зарегистрировано 56 случая КЭ (2023 г. – 52), что выше уровня 2023 года на 7,7%.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тем, показатель заболеваемости КЭ в г. Минске ежегодно ниже такового в целом по Республике Беларусь (в 1,6 раза в 2024 г.) 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28B02-0E27-34AE-EB53-0C2D7AD6C84D}"/>
              </a:ext>
            </a:extLst>
          </p:cNvPr>
          <p:cNvSpPr txBox="1"/>
          <p:nvPr/>
        </p:nvSpPr>
        <p:spPr>
          <a:xfrm>
            <a:off x="4806892" y="3693985"/>
            <a:ext cx="4188252" cy="938719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КЭ выше уровня среднего по РБ 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Брестской,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Гродненской обл.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заболеваемость КЭ – ниже РБ в 1,6 раза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EF293EA-299E-5FBF-1149-743EC8E02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660420"/>
              </p:ext>
            </p:extLst>
          </p:nvPr>
        </p:nvGraphicFramePr>
        <p:xfrm>
          <a:off x="0" y="867164"/>
          <a:ext cx="4647501" cy="215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: скругленные углы 8">
            <a:extLst>
              <a:ext uri="{FF2B5EF4-FFF2-40B4-BE49-F238E27FC236}">
                <a16:creationId xmlns:a16="http://schemas.microsoft.com/office/drawing/2014/main" id="{B0E48B5D-F482-791C-7EB5-7B34F0361D21}"/>
              </a:ext>
            </a:extLst>
          </p:cNvPr>
          <p:cNvSpPr/>
          <p:nvPr/>
        </p:nvSpPr>
        <p:spPr>
          <a:xfrm>
            <a:off x="345557" y="1174732"/>
            <a:ext cx="1307074" cy="358104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Тпр.+15,3%</a:t>
            </a:r>
          </a:p>
        </p:txBody>
      </p:sp>
      <p:sp>
        <p:nvSpPr>
          <p:cNvPr id="12" name="Скругленный прямоугольник 23">
            <a:extLst>
              <a:ext uri="{FF2B5EF4-FFF2-40B4-BE49-F238E27FC236}">
                <a16:creationId xmlns:a16="http://schemas.microsoft.com/office/drawing/2014/main" id="{2FECC13A-D69B-3165-C9C8-FD1EE525E411}"/>
              </a:ext>
            </a:extLst>
          </p:cNvPr>
          <p:cNvSpPr/>
          <p:nvPr/>
        </p:nvSpPr>
        <p:spPr>
          <a:xfrm>
            <a:off x="1880302" y="1174732"/>
            <a:ext cx="1686769" cy="298102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05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98%</a:t>
            </a:r>
            <a:r>
              <a:rPr lang="ru-RU" sz="1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взрослые</a:t>
            </a:r>
            <a:endParaRPr lang="ru-RU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9AC04C5-C6BF-B0F6-75B5-6FA005DCE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41341"/>
              </p:ext>
            </p:extLst>
          </p:nvPr>
        </p:nvGraphicFramePr>
        <p:xfrm>
          <a:off x="129223" y="3127013"/>
          <a:ext cx="4381639" cy="184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2B988A14-3089-4D62-BB16-724A4751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730" y="784531"/>
            <a:ext cx="5842542" cy="9519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заболеваемости</a:t>
            </a:r>
            <a:b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клещевым энцефалитом </a:t>
            </a:r>
            <a:br>
              <a:rPr lang="ru-RU" alt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2024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4E317-1931-3199-40D6-C64395680DA1}"/>
              </a:ext>
            </a:extLst>
          </p:cNvPr>
          <p:cNvSpPr txBox="1"/>
          <p:nvPr/>
        </p:nvSpPr>
        <p:spPr>
          <a:xfrm>
            <a:off x="214260" y="2358934"/>
            <a:ext cx="8849703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 г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оду</a:t>
            </a:r>
          </a:p>
          <a:p>
            <a:pPr indent="450215" algn="just"/>
            <a:endParaRPr lang="ru-RU" sz="1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98%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заболевших составили </a:t>
            </a:r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взрослые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2% дети (1сл. – 10 лет).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</a:t>
            </a:r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неработающие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(55%) и прочие (14%).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количество случаев зарегистрировано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июля по сентябрь (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медицинской помощью в среднем по г. Минску пациенты обратились </a:t>
            </a:r>
            <a:r>
              <a:rPr lang="ru-RU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10-11-й день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момента заболевания.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Диагноз установлен в большинстве случаев в 1-й день (84%) после обращения пациента в учреждение здравоохранения</a:t>
            </a:r>
            <a:endParaRPr lang="ru-RU" sz="1400" b="1" kern="12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 заболевшие КЭ (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получили лечение в инфекционных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стационарах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клиническом течении преобладала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степень тяжести заболевания (91%).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укус клеща в анамнезе указали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пациентов с КЭ, остальные укуса клеща не отмечали В 2% (1 сл.) употребили сырое козье молоко.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редположительно заражение КЭ произошло на территории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Минской области в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случаях, других областей в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%, в 48% предполагаемая территория заражения не установлена.</a:t>
            </a:r>
          </a:p>
          <a:p>
            <a:pPr algn="just"/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все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вышеуказанное является характерным для доминирующего в Республике Беларусь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западного типа клещевого энцефалита.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/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6DBA90C-2B53-B9C6-30DB-2F37E46999BA}"/>
              </a:ext>
            </a:extLst>
          </p:cNvPr>
          <p:cNvSpPr/>
          <p:nvPr/>
        </p:nvSpPr>
        <p:spPr>
          <a:xfrm>
            <a:off x="562063" y="5786306"/>
            <a:ext cx="7655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2B988A14-3089-4D62-BB16-724A4751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93" y="-75501"/>
            <a:ext cx="5640523" cy="13392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Множественные случаи</a:t>
            </a:r>
            <a:r>
              <a:rPr lang="ru-RU" altLang="ru-RU" sz="16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клещевого энцефалита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алиментарным путем передачи</a:t>
            </a:r>
            <a:b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г.Минске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зарегистрированные в </a:t>
            </a: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году </a:t>
            </a:r>
            <a:b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</a:t>
            </a: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и в 2024 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множественные случаи с алиментарным путем передачи не регистрировались)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39A56-BD0F-EA27-CCDA-9AC66CEEAB2B}"/>
              </a:ext>
            </a:extLst>
          </p:cNvPr>
          <p:cNvSpPr txBox="1"/>
          <p:nvPr/>
        </p:nvSpPr>
        <p:spPr>
          <a:xfrm>
            <a:off x="202019" y="1498660"/>
            <a:ext cx="8729329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 eaLnBrk="0" fontAlgn="base" hangingPunct="0"/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г. в г. Минске зарегистрированы 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множественн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случаи клещевого энцефалита с алиментарным путем передачи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объединенные общим продуктом питания. </a:t>
            </a:r>
          </a:p>
          <a:p>
            <a:pPr indent="450215" algn="just" eaLnBrk="0" fontAlgn="base" hangingPunct="0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08.07.2022 г. по 19.07.2022 г. заболело 5 жителей г. Минска, которые употребили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козье молоко без термической обработки, привезенное из фермерского хозяйства Витебской области.</a:t>
            </a:r>
          </a:p>
          <a:p>
            <a:pPr algn="just" eaLnBrk="0" fontAlgn="base" hangingPunct="0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Заболевшие – все взрослые, две семьи (2 и 3 человека), проживающие в Первомайском районе. В июне 2022 г. за пределы г. Минска не выезжали. 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симптомы заболевания: повышение температуры тела до 38-39ºС, головная боль, у некоторых – боль в мышцах и суставах.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заболевшие госпитализированы в УЗ «Городская инфекционная клиническая больница», пролечены и выписаны в удовлетворительном состоянии. 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endParaRPr lang="ru-RU" sz="1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Диагнозы установлены исходя из эпидемиологического анамнеза (употребление козьего молока без термической обработки), клинических данных и результатов лабораторного обследования (выявление </a:t>
            </a:r>
            <a:r>
              <a:rPr lang="ru-RU" sz="1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M и </a:t>
            </a:r>
            <a:r>
              <a:rPr lang="ru-RU" sz="1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G к вирусу клещевого энцефалита).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endParaRPr lang="ru-RU" sz="1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Заключительные диагнозы: «Клещевой вирусный энцефалит менингеальная форма, средней тяжести» – в 3-х случаях, «Клещевой вирусный энцефалит менингоэнцефалитическая форма, средней тяжести» – в 1 случае, «Клещевой вирусный энцефалит лихорадочная форма, средней тяжести» – в 1 случае.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1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6F3DCEF8-2C97-4F6C-8014-FF640EED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473" y="9533"/>
            <a:ext cx="4784543" cy="3416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  <a:r>
              <a:rPr lang="ru-RU" altLang="ru-RU" sz="1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клещевого энцефалита</a:t>
            </a:r>
          </a:p>
        </p:txBody>
      </p:sp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id="{7CBBF012-FE13-4EF3-8D25-9B351F94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433"/>
            <a:ext cx="5561086" cy="1308050"/>
          </a:xfrm>
          <a:prstGeom prst="rect">
            <a:avLst/>
          </a:prstGeom>
          <a:solidFill>
            <a:srgbClr val="FFFFF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just" eaLnBrk="1" hangingPunct="1">
              <a:defRPr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Избегать контакта с переносчиком (использование защитной одежды, применение репеллентов, проведение само- и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взаимоосмотров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 eaLnBrk="1" hangingPunct="1">
              <a:defRPr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Употреблять только кипяченое (пастеризованное, стерилизованное) козье и коровье молоко.</a:t>
            </a:r>
          </a:p>
          <a:p>
            <a:pPr algn="just" eaLnBrk="1" hangingPunct="1">
              <a:defRPr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Своевременно проводить вакцинацию  подлежащим контингентам населения,</a:t>
            </a:r>
          </a:p>
          <a:p>
            <a:pPr algn="just" eaLnBrk="1" hangingPunct="1">
              <a:defRPr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Использовать средства индивидуальной защиты рук при удалении клеща (перчатки, при их отсутствии -целлофановые пакеты и др.).  </a:t>
            </a:r>
            <a:endParaRPr lang="ru-RU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8" name="Прямоугольник 9">
            <a:extLst>
              <a:ext uri="{FF2B5EF4-FFF2-40B4-BE49-F238E27FC236}">
                <a16:creationId xmlns:a16="http://schemas.microsoft.com/office/drawing/2014/main" id="{C43D0A62-3134-4444-AA91-B4AB0A7C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958" y="392328"/>
            <a:ext cx="3473041" cy="1384995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появлении клинических симптомов заболевания (повышение температуры, головная боль и др.) пациенту необходимо обратиться для консультации к врачу, как при наличии укуса клещ</a:t>
            </a:r>
            <a:r>
              <a:rPr lang="ru-RU" alt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а, </a:t>
            </a:r>
            <a:r>
              <a:rPr lang="ru-RU" altLang="ru-RU" sz="105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и при отсутствии укуса клеща в анамнезе,  </a:t>
            </a:r>
            <a:r>
              <a:rPr lang="ru-RU" alt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если пациент посещал лесные, дачные массивы, выгуливал животных и т.д., употреблял сырое козье молоко.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7ADC16B0-C6E1-CD45-4544-32D4E95080A0}"/>
              </a:ext>
            </a:extLst>
          </p:cNvPr>
          <p:cNvSpPr txBox="1">
            <a:spLocks noChangeArrowheads="1"/>
          </p:cNvSpPr>
          <p:nvPr/>
        </p:nvSpPr>
        <p:spPr>
          <a:xfrm>
            <a:off x="633327" y="1724910"/>
            <a:ext cx="6128200" cy="31393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Специфическая профилактика клещевого энцефалита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21FC36-2A0C-D5B2-6004-16030F27D4C2}"/>
              </a:ext>
            </a:extLst>
          </p:cNvPr>
          <p:cNvSpPr/>
          <p:nvPr/>
        </p:nvSpPr>
        <p:spPr>
          <a:xfrm>
            <a:off x="22866" y="2087383"/>
            <a:ext cx="9098267" cy="3323987"/>
          </a:xfrm>
          <a:prstGeom prst="rect">
            <a:avLst/>
          </a:prstGeom>
          <a:solidFill>
            <a:srgbClr val="FFF3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Иммунизация против клещевого энцефалита в Республике Беларусь осуществляется в соответствии с перечнем профилактических прививок по эпидемиологическим показаниям (Постановление Министерства здравоохранения Республики Беларусь </a:t>
            </a:r>
            <a:r>
              <a:rPr lang="ru-RU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01.07.2024 № 111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изменении постановления Министерства здравоохранения Республики Беларусь от 17.05.2018г №42 О профилактических прививках</a:t>
            </a: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»), т.е</a:t>
            </a:r>
            <a:r>
              <a:rPr lang="ru-RU" sz="105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05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Работникам, а также студентам (учащимся), выезжающим в составе организованных групп в эндемичные территории (страны), чья профессиональная деятельность связана с выполнением лесозаготовительных (в том числе по расчистке и благоустройству леса), гидромелиоративных, строительных и других работ, при которых возможен риск заражения клещевым вирусным энцефалитом, в том числе на административно-территориальных единицах с показателем заболеваемости выше 0,05 случая на 1000 населения. Военнослужащие, лица начальствующего, рядового состава и работники органов внутренних дел, органов и подразделений по чрезвычайным ситуациям, других войск и воинских формирований, занятые в проведении работ (несении службы) в лесистой местности (пункт 11).</a:t>
            </a:r>
            <a:endParaRPr lang="ru-RU" sz="1050" b="1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defRPr/>
            </a:pP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Остальным гражданам прививку можно сделать на платной основе в учреждениях здравоохранения, городском центре вакцинопрофилактики на базе УЗ «Городская детская инфекционная клиническая больница», медицинских центрах. </a:t>
            </a:r>
          </a:p>
          <a:p>
            <a:pPr indent="457200" algn="just">
              <a:defRPr/>
            </a:pP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Вакцинация проводится  по основной и экстренной схемам: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схема </a:t>
            </a: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(Первая вакцинация, вторая вакцинация через 1-7 месяцев, третья через - 12 месяцев) проводится с последующей ревакцинацией раз в 3 года. Чтобы сформировать иммунитет к началу эпидсезона, первую дозу вводят осенью, вторую зимой.</a:t>
            </a:r>
            <a:endParaRPr lang="ru-RU" sz="105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Экстренная схема </a:t>
            </a: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применяется для </a:t>
            </a:r>
            <a:r>
              <a:rPr lang="ru-RU" sz="105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невакцинированных</a:t>
            </a: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лиц, приезжающих в эндемичные очаги весной-летом. Проводится не менее 2-х прививок с интервалом в 0,5-1 месяц (защита сформируется не ранее 2-х недель после второй прививки). Для закрепления результата через 12 месяцев вводится третья доза вакцины. Далее, для поддержания иммунитета,  однократно в каждые 3 года проводится ревакцинация. Иммунитет появляется через две недели после введения второй дозы, в независимости от вида вакцины и выбранной схемы.</a:t>
            </a:r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C31669BD-90D3-38A9-F13B-E46A5460B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84458"/>
              </p:ext>
            </p:extLst>
          </p:nvPr>
        </p:nvGraphicFramePr>
        <p:xfrm>
          <a:off x="503338" y="5385427"/>
          <a:ext cx="83302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389">
                  <a:extLst>
                    <a:ext uri="{9D8B030D-6E8A-4147-A177-3AD203B41FA5}">
                      <a16:colId xmlns:a16="http://schemas.microsoft.com/office/drawing/2014/main" val="623249709"/>
                    </a:ext>
                  </a:extLst>
                </a:gridCol>
                <a:gridCol w="2443429">
                  <a:extLst>
                    <a:ext uri="{9D8B030D-6E8A-4147-A177-3AD203B41FA5}">
                      <a16:colId xmlns:a16="http://schemas.microsoft.com/office/drawing/2014/main" val="3507571340"/>
                    </a:ext>
                  </a:extLst>
                </a:gridCol>
                <a:gridCol w="3556451">
                  <a:extLst>
                    <a:ext uri="{9D8B030D-6E8A-4147-A177-3AD203B41FA5}">
                      <a16:colId xmlns:a16="http://schemas.microsoft.com/office/drawing/2014/main" val="3339639016"/>
                    </a:ext>
                  </a:extLst>
                </a:gridCol>
              </a:tblGrid>
              <a:tr h="20609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Вакцины против КЭ в </a:t>
                      </a:r>
                      <a:r>
                        <a:rPr lang="ru-RU" sz="1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г.Минске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Процедура вакцинации–стоимость в ГУ «ГДИКБ»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32556"/>
                  </a:ext>
                </a:extLst>
              </a:tr>
              <a:tr h="206097"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Энцевир</a:t>
                      </a:r>
                      <a:endParaRPr lang="ru-RU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Россия - Микроген НПО АО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60468"/>
                  </a:ext>
                </a:extLst>
              </a:tr>
              <a:tr h="206097">
                <a:tc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Клещ-Э-</a:t>
                      </a:r>
                      <a:r>
                        <a:rPr lang="ru-RU" sz="1000" b="1" i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вак</a:t>
                      </a:r>
                      <a:r>
                        <a:rPr lang="ru-RU" sz="1000" b="1" i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(до 16 лет)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Россия - Институт им. М.П. Чумакова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04433"/>
                  </a:ext>
                </a:extLst>
              </a:tr>
              <a:tr h="206097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Клещ-Э-</a:t>
                      </a:r>
                      <a:r>
                        <a:rPr lang="ru-RU" sz="1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вак</a:t>
                      </a:r>
                      <a:r>
                        <a:rPr lang="ru-RU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(с 16 лет и старше)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Россия - Институт им. М.П. Чумакова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05577"/>
                  </a:ext>
                </a:extLst>
              </a:tr>
              <a:tr h="206097"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ТикоВак</a:t>
                      </a:r>
                      <a:r>
                        <a:rPr lang="ru-RU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Джуниор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Pfizer (</a:t>
                      </a:r>
                      <a:r>
                        <a:rPr lang="ru-RU" sz="10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Пфайзер, США).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08991"/>
                  </a:ext>
                </a:extLst>
              </a:tr>
              <a:tr h="206097"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ТикоВак</a:t>
                      </a:r>
                      <a:endParaRPr lang="ru-RU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Pfizer (</a:t>
                      </a:r>
                      <a:r>
                        <a:rPr lang="ru-RU" sz="1000" b="0" i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Пфайзер, США).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601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>
            <a:extLst>
              <a:ext uri="{FF2B5EF4-FFF2-40B4-BE49-F238E27FC236}">
                <a16:creationId xmlns:a16="http://schemas.microsoft.com/office/drawing/2014/main" id="{67AF8A4E-F97C-42E3-AF9B-7F011A7EFA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3819" y="-34132"/>
            <a:ext cx="3852018" cy="500063"/>
          </a:xfrm>
          <a:solidFill>
            <a:schemeClr val="bg1"/>
          </a:solidFill>
        </p:spPr>
        <p:txBody>
          <a:bodyPr/>
          <a:lstStyle/>
          <a:p>
            <a:pPr defTabSz="912813"/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2.БОЛЕЗНЬ ЛАЙМА</a:t>
            </a:r>
            <a:endParaRPr lang="ru-RU" altLang="ru-RU" sz="24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17">
            <a:extLst>
              <a:ext uri="{FF2B5EF4-FFF2-40B4-BE49-F238E27FC236}">
                <a16:creationId xmlns:a16="http://schemas.microsoft.com/office/drawing/2014/main" id="{04BDD0A2-F9B0-4A23-AAF5-80B9DA8A89C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1386" y="619540"/>
            <a:ext cx="8729330" cy="793417"/>
          </a:xfrm>
          <a:solidFill>
            <a:srgbClr val="E1FFE1"/>
          </a:solidFill>
        </p:spPr>
        <p:txBody>
          <a:bodyPr>
            <a:normAutofit/>
          </a:bodyPr>
          <a:lstStyle/>
          <a:p>
            <a:pPr algn="just" defTabSz="912813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Болезнь Лайма (синонимы: иксодовые клещевые боррелиозы, Лайм-боррелиоз) - 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природноочаговое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трансмиссивное заболевание, вызываемое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 передающееся иксодовыми клещами, имеющее наклонность к хроническому и рецидивирующему течению, преимущественному поражению кожи, нервной системы, опорно-двигательного аппарата и сердца.</a:t>
            </a:r>
            <a:endParaRPr lang="ru-RU" altLang="ru-RU" sz="1200" dirty="0"/>
          </a:p>
        </p:txBody>
      </p:sp>
      <p:pic>
        <p:nvPicPr>
          <p:cNvPr id="21508" name="Picture 5" descr="022">
            <a:extLst>
              <a:ext uri="{FF2B5EF4-FFF2-40B4-BE49-F238E27FC236}">
                <a16:creationId xmlns:a16="http://schemas.microsoft.com/office/drawing/2014/main" id="{A71A23F1-0F9B-4905-9E71-D44584D2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7790F493-F7D5-42B9-89BA-7D0CA3B5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6" y="66417"/>
            <a:ext cx="1110931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4">
            <a:extLst>
              <a:ext uri="{FF2B5EF4-FFF2-40B4-BE49-F238E27FC236}">
                <a16:creationId xmlns:a16="http://schemas.microsoft.com/office/drawing/2014/main" id="{702C6ADD-DDC2-44F6-8177-F74DD67A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8" y="1493223"/>
            <a:ext cx="5053829" cy="32316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Возбудители БЛ относятся к  семейству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Spirochaetaceae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 роду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Borrelia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В настоящее время по отличиям в нуклеотидных последовательностях ДНК различают 13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геновидов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. Все они составляют комплекс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B.burgdorferi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sensu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lato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В Европе доказана патогенность 5 видов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геновидов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B.burgdorferi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sensu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stricto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B.garinii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B.afzelii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(+2 - </a:t>
            </a:r>
            <a:r>
              <a:rPr lang="en-US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B.spielmanii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B.bavariensis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От вида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может зависеть характер органных поражений у пациента. Так, получены данные о существовании ассоциации между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6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garinii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>
                <a:latin typeface="Tahoma" panose="020B0604030504040204" pitchFamily="34" charset="0"/>
                <a:cs typeface="Tahoma" panose="020B0604030504040204" pitchFamily="34" charset="0"/>
              </a:rPr>
              <a:t>и неврологическими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проявлениями (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нейроборрелиоз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6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burgdorferi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s. s. (</a:t>
            </a:r>
            <a:r>
              <a:rPr lang="en-US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B.spielmanii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B.bavariensis</a:t>
            </a:r>
            <a:r>
              <a:rPr lang="en-US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) и  Лайм-артритом,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6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B.afzelii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и хроническим атрофическим дерматитом.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Таким образом, в настоящее время, под термином "Болезнь Лайма" принято подразумевать целую группу этиологически самостоятельных иксодовых клещевых боррелиозов.</a:t>
            </a:r>
          </a:p>
        </p:txBody>
      </p:sp>
      <p:sp>
        <p:nvSpPr>
          <p:cNvPr id="21511" name="Прямоугольник 2">
            <a:extLst>
              <a:ext uri="{FF2B5EF4-FFF2-40B4-BE49-F238E27FC236}">
                <a16:creationId xmlns:a16="http://schemas.microsoft.com/office/drawing/2014/main" id="{906B3B5F-C671-43E7-88A3-AC3117E2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86" y="6109083"/>
            <a:ext cx="4952560" cy="646331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000" algn="just" eaLnBrk="1" hangingPunct="1"/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Заражение человека происходит </a:t>
            </a:r>
            <a:r>
              <a:rPr lang="ru-RU" altLang="ru-RU" sz="1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трансмиссивным путем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во время </a:t>
            </a:r>
            <a:r>
              <a:rPr lang="ru-RU" altLang="ru-RU" sz="12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кровососания</a:t>
            </a:r>
            <a:r>
              <a:rPr lang="ru-RU" altLang="ru-RU" sz="1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голодных зараженных клещей (с их слюной) </a:t>
            </a:r>
          </a:p>
        </p:txBody>
      </p:sp>
      <p:sp>
        <p:nvSpPr>
          <p:cNvPr id="21512" name="TextBox 2">
            <a:extLst>
              <a:ext uri="{FF2B5EF4-FFF2-40B4-BE49-F238E27FC236}">
                <a16:creationId xmlns:a16="http://schemas.microsoft.com/office/drawing/2014/main" id="{5613E4FC-9059-48ED-95F7-6D7A2E5C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6" y="4981272"/>
            <a:ext cx="4997301" cy="101566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Круг естественных носителей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в природных очагах включает многие виды диких и домашних позвоночных животных (главным образом различные виды грызунов, лоси и др.) и птиц.</a:t>
            </a:r>
          </a:p>
          <a:p>
            <a:pPr algn="just" eaLnBrk="1" hangingPunct="1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Он определяется трофическими связями различных фаз зараженных </a:t>
            </a:r>
            <a:r>
              <a:rPr lang="ru-RU" altLang="ru-RU" sz="1200" dirty="0" err="1"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клещей.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951921D-E2DC-4B75-A9CA-23CECAA4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954" y="88106"/>
            <a:ext cx="1512887" cy="49053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Справочный материал</a:t>
            </a:r>
            <a:endParaRPr lang="ru-RU" altLang="ru-RU" sz="12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http://www.nature.com/nrmicro/journal/v4/n9/images/nrmicro1475-f1.jpg">
            <a:extLst>
              <a:ext uri="{FF2B5EF4-FFF2-40B4-BE49-F238E27FC236}">
                <a16:creationId xmlns:a16="http://schemas.microsoft.com/office/drawing/2014/main" id="{C6D93BF3-3A19-D9BB-F2C1-55BD22C6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48" y="1601635"/>
            <a:ext cx="3798034" cy="171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https://www.eea.europa.eu/data-and-maps/figures/european-distribution-of-borrelia-burgdorferi/map4.13_hh07_borrelia_burgdorferi.eps/image_large">
            <a:extLst>
              <a:ext uri="{FF2B5EF4-FFF2-40B4-BE49-F238E27FC236}">
                <a16:creationId xmlns:a16="http://schemas.microsoft.com/office/drawing/2014/main" id="{C1485B70-5EE1-89E1-4C61-692349FD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48" y="4426884"/>
            <a:ext cx="3888152" cy="23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3">
            <a:extLst>
              <a:ext uri="{FF2B5EF4-FFF2-40B4-BE49-F238E27FC236}">
                <a16:creationId xmlns:a16="http://schemas.microsoft.com/office/drawing/2014/main" id="{E1D06B68-426A-D118-CE5B-852C4029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48" y="3371642"/>
            <a:ext cx="3798034" cy="1112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altLang="ru-RU" sz="11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Распределение стран Европы по </a:t>
            </a:r>
            <a:r>
              <a:rPr lang="ru-RU" altLang="ru-RU" sz="11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риску укуса инфицированных </a:t>
            </a:r>
            <a:r>
              <a:rPr lang="ru-RU" altLang="ru-RU" sz="11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боррелиями</a:t>
            </a:r>
            <a:r>
              <a:rPr lang="ru-RU" altLang="ru-RU" sz="11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клещей и соответственно по заражению болезнью Лайма </a:t>
            </a:r>
            <a:r>
              <a:rPr lang="ru-RU" altLang="ru-RU" sz="11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(оценка риска  Международного эпизоотического Бюро (МЭБ) стандарты на пяти уровнях (высокий, средний, низкий, незначительный, и нуль)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22E2C0-1F74-3AFD-5F20-45AC5627A413}"/>
              </a:ext>
            </a:extLst>
          </p:cNvPr>
          <p:cNvSpPr txBox="1">
            <a:spLocks/>
          </p:cNvSpPr>
          <p:nvPr/>
        </p:nvSpPr>
        <p:spPr>
          <a:xfrm>
            <a:off x="5399828" y="1434326"/>
            <a:ext cx="3510073" cy="2183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Патогенные </a:t>
            </a:r>
            <a:r>
              <a:rPr lang="ru-RU" altLang="ru-RU" sz="1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геновиды</a:t>
            </a:r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боррелий</a:t>
            </a:r>
            <a:endParaRPr lang="ru-RU" altLang="ru-RU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7" descr="http://picsport.ru/images/2279361_blog-97545.jpg">
            <a:extLst>
              <a:ext uri="{FF2B5EF4-FFF2-40B4-BE49-F238E27FC236}">
                <a16:creationId xmlns:a16="http://schemas.microsoft.com/office/drawing/2014/main" id="{1674C16A-F832-FB8E-25AE-17772142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02" y="5603357"/>
            <a:ext cx="873900" cy="10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</TotalTime>
  <Words>8882</Words>
  <Application>Microsoft Office PowerPoint</Application>
  <PresentationFormat>Экран (4:3)</PresentationFormat>
  <Paragraphs>542</Paragraphs>
  <Slides>28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Calibri</vt:lpstr>
      <vt:lpstr>Roboto</vt:lpstr>
      <vt:lpstr>Tahoma</vt:lpstr>
      <vt:lpstr>Times New Roman</vt:lpstr>
      <vt:lpstr>Wingdings</vt:lpstr>
      <vt:lpstr>Office Theme</vt:lpstr>
      <vt:lpstr>Презентация PowerPoint</vt:lpstr>
      <vt:lpstr> Иксодовые клещи</vt:lpstr>
      <vt:lpstr>Инфекции, возбудителей которых передают человеку при кровососании иксодовые клещи</vt:lpstr>
      <vt:lpstr>1. КЛЕЩЕВОЙ ЭНЦЕФАЛИТ</vt:lpstr>
      <vt:lpstr>Сравнительная характеристика заболеваемости клещевым энцефалитом  в РБ и некоторых стран Европы</vt:lpstr>
      <vt:lpstr>Сведения о заболеваемости клещевым энцефалитом  в г.Минске в 2024 году</vt:lpstr>
      <vt:lpstr>Множественные случаи клещевого энцефалита с алиментарным путем передачи в г.Минске зарегистрированные в 2022 году   (в 2023 и в 2024 множественные случаи с алиментарным путем передачи не регистрировались)</vt:lpstr>
      <vt:lpstr>Профилактика клещевого энцефалита</vt:lpstr>
      <vt:lpstr>2.БОЛЕЗНЬ ЛАЙМА</vt:lpstr>
      <vt:lpstr>Презентация PowerPoint</vt:lpstr>
      <vt:lpstr>Презентация PowerPoint</vt:lpstr>
      <vt:lpstr>Профилактика болезни Лайма  и других бактериальных клещевых инфекций</vt:lpstr>
      <vt:lpstr>Лабораторное исследование клеща на боррелии   –  является не обязательным     </vt:lpstr>
      <vt:lpstr>ЗАДАЧИ ПО ПРОФИЛАКТИКЕ КЛЕЩЕВЫХ ИНФЕКЦИЙ</vt:lpstr>
      <vt:lpstr>НОРМАТИВНЫЕ ДОКУМЕНТЫ МЗРБ, КЗМГИ, ГУ«МГЦГЭ»</vt:lpstr>
      <vt:lpstr>Основные вопросы , на которые необходимо обратить внимание при проведении информационно-разъяснительной работы </vt:lpstr>
      <vt:lpstr>Меры индивидуальной  профилактики направленные на предупреждение присасывания клеща и заболевания клещевыми инфекциями</vt:lpstr>
      <vt:lpstr>Своевременное и правильное удаление клеща</vt:lpstr>
      <vt:lpstr>Медикаментозная профилактика.   в первые 72 ч от момента присасывания клеща   ВЗРОСЛЫМ– доксициклин 200мг однократно (эффективность 87-95%)  ДЕТЯМ и пациентам, которым противопоказан доксициклин, назначается амоксициллин в суточной возрастной дозировке в 3 приема в течение 5 дней.  </vt:lpstr>
      <vt:lpstr>Своевременное обращение к врачу при появлении клинических симптомов заболевания</vt:lpstr>
      <vt:lpstr>Презентация PowerPoint</vt:lpstr>
      <vt:lpstr>Эпидемиологическая ситуация по заболеваемости малярией в мире и в г.Минске</vt:lpstr>
      <vt:lpstr>Презентация PowerPoint</vt:lpstr>
      <vt:lpstr>Презентация PowerPoint</vt:lpstr>
      <vt:lpstr>Основные вопросы, на которые необходимо обратить внимание при проведении информационно-разъяснительной работы </vt:lpstr>
      <vt:lpstr>Рекомендуемые меры защиты от нападения кровососущих  комаров и  индивидуальной профилактики малярии  Приложение 3  к Санитарным   нормам   и  правилам  21 марта 2013  «Требования к организации и проведению санитарно-противоэпиде-мических мероприятий, направленных на предотвращение заноса, возникновения и распространения  малярии»</vt:lpstr>
      <vt:lpstr>25 апреля – Всемирный день борьбы с малярией  (World Malaria Day)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Семижон О.А</cp:lastModifiedBy>
  <cp:revision>297</cp:revision>
  <dcterms:created xsi:type="dcterms:W3CDTF">2016-11-18T14:12:19Z</dcterms:created>
  <dcterms:modified xsi:type="dcterms:W3CDTF">2025-05-05T14:10:04Z</dcterms:modified>
</cp:coreProperties>
</file>